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</p:sldMasterIdLst>
  <p:notesMasterIdLst>
    <p:notesMasterId r:id="rId33"/>
  </p:notesMasterIdLst>
  <p:handoutMasterIdLst>
    <p:handoutMasterId r:id="rId34"/>
  </p:handoutMasterIdLst>
  <p:sldIdLst>
    <p:sldId id="256" r:id="rId6"/>
    <p:sldId id="340" r:id="rId7"/>
    <p:sldId id="342" r:id="rId8"/>
    <p:sldId id="304" r:id="rId9"/>
    <p:sldId id="305" r:id="rId10"/>
    <p:sldId id="284" r:id="rId11"/>
    <p:sldId id="343" r:id="rId12"/>
    <p:sldId id="325" r:id="rId13"/>
    <p:sldId id="344" r:id="rId14"/>
    <p:sldId id="334" r:id="rId15"/>
    <p:sldId id="335" r:id="rId16"/>
    <p:sldId id="326" r:id="rId17"/>
    <p:sldId id="307" r:id="rId18"/>
    <p:sldId id="331" r:id="rId19"/>
    <p:sldId id="318" r:id="rId20"/>
    <p:sldId id="319" r:id="rId21"/>
    <p:sldId id="320" r:id="rId22"/>
    <p:sldId id="321" r:id="rId23"/>
    <p:sldId id="322" r:id="rId24"/>
    <p:sldId id="323" r:id="rId25"/>
    <p:sldId id="336" r:id="rId26"/>
    <p:sldId id="337" r:id="rId27"/>
    <p:sldId id="338" r:id="rId28"/>
    <p:sldId id="339" r:id="rId29"/>
    <p:sldId id="299" r:id="rId30"/>
    <p:sldId id="345" r:id="rId31"/>
    <p:sldId id="300" r:id="rId32"/>
  </p:sldIdLst>
  <p:sldSz cx="9144000" cy="6858000" type="screen4x3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EB8B"/>
    <a:srgbClr val="F49496"/>
    <a:srgbClr val="98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5126" autoAdjust="0"/>
  </p:normalViewPr>
  <p:slideViewPr>
    <p:cSldViewPr>
      <p:cViewPr>
        <p:scale>
          <a:sx n="60" d="100"/>
          <a:sy n="60" d="100"/>
        </p:scale>
        <p:origin x="-3084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5165-59F7-47C6-A5B9-49AF96D72323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1C75-3805-4F2D-B786-645C66007E4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04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5868-17EA-4CF0-8427-B224F9D95132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C9F1-C922-4724-9461-5E719E3C4DC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67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Information går tabt ved faseskift</a:t>
            </a:r>
          </a:p>
          <a:p>
            <a:r>
              <a:rPr lang="da-DK" dirty="0" smtClean="0"/>
              <a:t>Projektdata</a:t>
            </a:r>
            <a:r>
              <a:rPr lang="da-DK" baseline="0" dirty="0" smtClean="0"/>
              <a:t> bliver ikke afleveret</a:t>
            </a:r>
          </a:p>
          <a:p>
            <a:r>
              <a:rPr lang="da-DK" baseline="0" dirty="0" smtClean="0"/>
              <a:t>Anlægsprocessen tager længere tid og bliver dyrere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59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3D information bliver kun brugt i data form</a:t>
            </a:r>
          </a:p>
          <a:p>
            <a:r>
              <a:rPr lang="da-DK" dirty="0" smtClean="0"/>
              <a:t>Data fra 3D information bliver i vise tilfælde brugt til at generere 2D grundlag (plan, længdeprofil, snit pr. 20 meter)</a:t>
            </a:r>
          </a:p>
          <a:p>
            <a:r>
              <a:rPr lang="da-DK" dirty="0" smtClean="0"/>
              <a:t>3D data bliver som regel ikke brugt på tværs af faggrupper</a:t>
            </a:r>
          </a:p>
          <a:p>
            <a:r>
              <a:rPr lang="da-DK" dirty="0" smtClean="0"/>
              <a:t>3D data bliver som regel ikke afleveret ved faseskift eller til entreprenøren</a:t>
            </a:r>
          </a:p>
          <a:p>
            <a:r>
              <a:rPr lang="da-DK" dirty="0" smtClean="0"/>
              <a:t>Der har ikke været krav om aflevering af 3D data fra bygherre siden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14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Sammenhæng mellem projektdata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2C9F1-C922-4724-9461-5E719E3C4DC6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6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3680 bred med biler.jpg"/>
          <p:cNvPicPr>
            <a:picLocks noChangeAspect="1"/>
          </p:cNvPicPr>
          <p:nvPr userDrawn="1"/>
        </p:nvPicPr>
        <p:blipFill>
          <a:blip r:embed="rId2"/>
          <a:srcRect r="10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4092414"/>
            <a:ext cx="9144000" cy="565108"/>
          </a:xfrm>
          <a:solidFill>
            <a:schemeClr val="accent4">
              <a:alpha val="90000"/>
            </a:schemeClr>
          </a:solidFill>
        </p:spPr>
        <p:txBody>
          <a:bodyPr>
            <a:normAutofit/>
          </a:bodyPr>
          <a:lstStyle>
            <a:lvl1pPr marL="714375" indent="0" algn="l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0" y="4663918"/>
            <a:ext cx="9144000" cy="399934"/>
          </a:xfrm>
          <a:solidFill>
            <a:schemeClr val="accent4">
              <a:alpha val="90000"/>
            </a:schemeClr>
          </a:solidFill>
        </p:spPr>
        <p:txBody>
          <a:bodyPr>
            <a:normAutofit/>
          </a:bodyPr>
          <a:lstStyle>
            <a:lvl1pPr marL="714375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0" y="5148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2" name="Picture 2" descr="F:\pptf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00000"/>
            <a:ext cx="9144000" cy="1076325"/>
          </a:xfrm>
          <a:prstGeom prst="rect">
            <a:avLst/>
          </a:prstGeom>
          <a:noFill/>
        </p:spPr>
      </p:pic>
      <p:pic>
        <p:nvPicPr>
          <p:cNvPr id="10" name="Billede 9" descr="dk_tentea_beneficiaries_logo3_hvid tekst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4282" y="6010294"/>
            <a:ext cx="1901854" cy="276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320000" y="2160000"/>
            <a:ext cx="4104000" cy="360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1"/>
          </p:nvPr>
        </p:nvSpPr>
        <p:spPr>
          <a:xfrm>
            <a:off x="720000" y="2160000"/>
            <a:ext cx="3060000" cy="360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6" name="Undertitel 2"/>
          <p:cNvSpPr>
            <a:spLocks noGrp="1"/>
          </p:cNvSpPr>
          <p:nvPr>
            <p:ph type="subTitle" idx="12"/>
          </p:nvPr>
        </p:nvSpPr>
        <p:spPr>
          <a:xfrm>
            <a:off x="720000" y="1214422"/>
            <a:ext cx="7704000" cy="360000"/>
          </a:xfrm>
          <a:noFill/>
        </p:spPr>
        <p:txBody>
          <a:bodyPr/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5" name="Tekstboks 14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Undertitel 2"/>
          <p:cNvSpPr>
            <a:spLocks noGrp="1"/>
          </p:cNvSpPr>
          <p:nvPr>
            <p:ph type="subTitle" idx="10"/>
          </p:nvPr>
        </p:nvSpPr>
        <p:spPr>
          <a:xfrm>
            <a:off x="720000" y="1214422"/>
            <a:ext cx="7704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ekstboks 11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kstboks 10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8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1357290" y="720000"/>
            <a:ext cx="6423768" cy="4817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57290" y="5544000"/>
            <a:ext cx="6423768" cy="3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med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000" y="5544000"/>
            <a:ext cx="7704000" cy="3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med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000" y="5544000"/>
            <a:ext cx="7704000" cy="3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med 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000" y="5544000"/>
            <a:ext cx="7704000" cy="3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med 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000" y="5544000"/>
            <a:ext cx="7704000" cy="3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pic>
        <p:nvPicPr>
          <p:cNvPr id="11" name="Picture 2" descr="F:\ppt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med bille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Tekstboks 13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000" y="5544000"/>
            <a:ext cx="7704000" cy="360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pic>
        <p:nvPicPr>
          <p:cNvPr id="13" name="Picture 2" descr="F:\ppt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 anchor="t">
            <a:noAutofit/>
          </a:bodyPr>
          <a:lstStyle>
            <a:lvl1pPr algn="l">
              <a:defRPr sz="2400" b="1" cap="none" baseline="0"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11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0"/>
          </p:nvPr>
        </p:nvSpPr>
        <p:spPr>
          <a:xfrm>
            <a:off x="785813" y="2214563"/>
            <a:ext cx="7704000" cy="3600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6" name="Tekstboks 15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kstboks 10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0"/>
          </p:nvPr>
        </p:nvSpPr>
        <p:spPr>
          <a:xfrm>
            <a:off x="720000" y="1214422"/>
            <a:ext cx="7704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pic>
        <p:nvPicPr>
          <p:cNvPr id="2050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23-08-11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A22674-832F-4F53-89D7-2E557593180A}" type="slidenum">
              <a:rPr lang="da-DK"/>
              <a:pPr/>
              <a:t>‹nr.›</a:t>
            </a:fld>
            <a:fld id="{5AE0B2AC-E3EB-4F5B-A3E8-7A7FCE1B22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408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125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2877198"/>
            <a:ext cx="9144000" cy="828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defRPr sz="2400">
                <a:solidFill>
                  <a:srgbClr val="607C8C"/>
                </a:solidFill>
                <a:latin typeface="+mj-lt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0" y="3702234"/>
            <a:ext cx="9144000" cy="900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0" y="5148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0" y="4572011"/>
            <a:ext cx="9144000" cy="428625"/>
          </a:xfrm>
          <a:solidFill>
            <a:srgbClr val="FFFF00">
              <a:alpha val="90000"/>
            </a:srgbClr>
          </a:solidFill>
        </p:spPr>
        <p:txBody>
          <a:bodyPr>
            <a:noAutofit/>
          </a:bodyPr>
          <a:lstStyle>
            <a:lvl1pPr marL="714375" indent="0">
              <a:buNone/>
              <a:defRPr sz="1200">
                <a:solidFill>
                  <a:schemeClr val="bg1"/>
                </a:solidFill>
              </a:defRPr>
            </a:lvl1pPr>
            <a:lvl2pPr marL="714375" indent="0"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2" name="Picture 2" descr="F:\pptf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00000"/>
            <a:ext cx="9144000" cy="1076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125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2877198"/>
            <a:ext cx="9144000" cy="828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defRPr sz="2400">
                <a:solidFill>
                  <a:srgbClr val="607C8C"/>
                </a:solidFill>
                <a:latin typeface="+mj-lt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0" y="3702234"/>
            <a:ext cx="9144000" cy="900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0" y="5148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0" y="4572011"/>
            <a:ext cx="9144000" cy="428625"/>
          </a:xfrm>
          <a:solidFill>
            <a:srgbClr val="FFFF00">
              <a:alpha val="90000"/>
            </a:srgbClr>
          </a:solidFill>
        </p:spPr>
        <p:txBody>
          <a:bodyPr>
            <a:noAutofit/>
          </a:bodyPr>
          <a:lstStyle>
            <a:lvl1pPr marL="714375" indent="0">
              <a:buNone/>
              <a:defRPr sz="1200">
                <a:solidFill>
                  <a:schemeClr val="bg1"/>
                </a:solidFill>
              </a:defRPr>
            </a:lvl1pPr>
            <a:lvl2pPr marL="714375" indent="0"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2" name="Picture 2" descr="F:\pptf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00000"/>
            <a:ext cx="9144000" cy="1076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125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2877198"/>
            <a:ext cx="9144000" cy="828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defRPr sz="2400">
                <a:solidFill>
                  <a:srgbClr val="607C8C"/>
                </a:solidFill>
                <a:latin typeface="+mj-lt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0" y="3702234"/>
            <a:ext cx="9144000" cy="900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0" y="5148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0" y="4572011"/>
            <a:ext cx="9144000" cy="428625"/>
          </a:xfrm>
          <a:solidFill>
            <a:srgbClr val="FFFF00">
              <a:alpha val="90000"/>
            </a:srgbClr>
          </a:solidFill>
        </p:spPr>
        <p:txBody>
          <a:bodyPr>
            <a:noAutofit/>
          </a:bodyPr>
          <a:lstStyle>
            <a:lvl1pPr marL="714375" indent="0">
              <a:buNone/>
              <a:defRPr sz="1200">
                <a:solidFill>
                  <a:schemeClr val="bg1"/>
                </a:solidFill>
              </a:defRPr>
            </a:lvl1pPr>
            <a:lvl2pPr marL="714375" indent="0"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2" name="Picture 2" descr="F:\pptf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00000"/>
            <a:ext cx="9144000" cy="1076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" y="125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2877198"/>
            <a:ext cx="9144000" cy="828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defRPr sz="2400">
                <a:solidFill>
                  <a:srgbClr val="607C8C"/>
                </a:solidFill>
                <a:latin typeface="+mj-lt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8" name="Undertitel 2"/>
          <p:cNvSpPr>
            <a:spLocks noGrp="1"/>
          </p:cNvSpPr>
          <p:nvPr>
            <p:ph type="subTitle" idx="1"/>
          </p:nvPr>
        </p:nvSpPr>
        <p:spPr>
          <a:xfrm>
            <a:off x="0" y="3702234"/>
            <a:ext cx="9144000" cy="900000"/>
          </a:xfrm>
          <a:solidFill>
            <a:srgbClr val="FFFF00">
              <a:alpha val="89804"/>
            </a:srgbClr>
          </a:solidFill>
        </p:spPr>
        <p:txBody>
          <a:bodyPr>
            <a:normAutofit/>
          </a:bodyPr>
          <a:lstStyle>
            <a:lvl1pPr marL="714375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9" name="Tekstboks 8"/>
          <p:cNvSpPr txBox="1"/>
          <p:nvPr userDrawn="1"/>
        </p:nvSpPr>
        <p:spPr>
          <a:xfrm>
            <a:off x="0" y="5148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3"/>
          </p:nvPr>
        </p:nvSpPr>
        <p:spPr>
          <a:xfrm>
            <a:off x="0" y="4572011"/>
            <a:ext cx="9144000" cy="428625"/>
          </a:xfrm>
          <a:solidFill>
            <a:srgbClr val="FFFF00">
              <a:alpha val="90000"/>
            </a:srgbClr>
          </a:solidFill>
        </p:spPr>
        <p:txBody>
          <a:bodyPr>
            <a:noAutofit/>
          </a:bodyPr>
          <a:lstStyle>
            <a:lvl1pPr marL="714375" indent="0">
              <a:buNone/>
              <a:defRPr sz="1200">
                <a:solidFill>
                  <a:schemeClr val="bg1"/>
                </a:solidFill>
              </a:defRPr>
            </a:lvl1pPr>
            <a:lvl2pPr marL="714375" indent="0"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12" name="Picture 2" descr="F:\pptfpbar960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00000"/>
            <a:ext cx="9144000" cy="1076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2289-9A99-4EDB-9586-8A0DB72E5B46}" type="datetimeFigureOut">
              <a:rPr lang="da-DK" smtClean="0"/>
              <a:pPr/>
              <a:t>21-03-2013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Undertitel 2"/>
          <p:cNvSpPr>
            <a:spLocks noGrp="1"/>
          </p:cNvSpPr>
          <p:nvPr>
            <p:ph type="subTitle" idx="13"/>
          </p:nvPr>
        </p:nvSpPr>
        <p:spPr>
          <a:xfrm>
            <a:off x="720000" y="1214422"/>
            <a:ext cx="7704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8" name="Tekstboks 7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idx="1"/>
          </p:nvPr>
        </p:nvSpPr>
        <p:spPr>
          <a:xfrm>
            <a:off x="720000" y="2160000"/>
            <a:ext cx="7704000" cy="360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>
              <a:lnSpc>
                <a:spcPct val="150000"/>
              </a:lnSpc>
              <a:spcBef>
                <a:spcPts val="0"/>
              </a:spcBef>
              <a:buNone/>
              <a:defRPr sz="1200"/>
            </a:lvl2pPr>
            <a:lvl3pPr>
              <a:lnSpc>
                <a:spcPct val="150000"/>
              </a:lnSpc>
              <a:spcBef>
                <a:spcPts val="0"/>
              </a:spcBef>
              <a:buNone/>
              <a:defRPr sz="1200"/>
            </a:lvl3pPr>
            <a:lvl4pPr>
              <a:lnSpc>
                <a:spcPct val="150000"/>
              </a:lnSpc>
              <a:spcBef>
                <a:spcPts val="0"/>
              </a:spcBef>
              <a:buNone/>
              <a:defRPr sz="1200"/>
            </a:lvl4pPr>
            <a:lvl5pPr>
              <a:lnSpc>
                <a:spcPct val="150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pic>
        <p:nvPicPr>
          <p:cNvPr id="10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20000" y="2160000"/>
            <a:ext cx="3744000" cy="360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80000" y="2160000"/>
            <a:ext cx="3744000" cy="360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Undertitel 2"/>
          <p:cNvSpPr>
            <a:spLocks noGrp="1"/>
          </p:cNvSpPr>
          <p:nvPr>
            <p:ph type="subTitle" idx="11"/>
          </p:nvPr>
        </p:nvSpPr>
        <p:spPr>
          <a:xfrm>
            <a:off x="720000" y="1214422"/>
            <a:ext cx="7704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7" name="Tekstboks 16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4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20000" y="2160000"/>
            <a:ext cx="4104000" cy="360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1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/>
          </a:p>
        </p:txBody>
      </p:sp>
      <p:sp>
        <p:nvSpPr>
          <p:cNvPr id="12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13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Pladsholder til tekst 16"/>
          <p:cNvSpPr>
            <a:spLocks noGrp="1"/>
          </p:cNvSpPr>
          <p:nvPr>
            <p:ph type="body" sz="quarter" idx="11"/>
          </p:nvPr>
        </p:nvSpPr>
        <p:spPr>
          <a:xfrm>
            <a:off x="720000" y="2160000"/>
            <a:ext cx="3060000" cy="15480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800"/>
            </a:lvl1pPr>
            <a:lvl2pPr>
              <a:lnSpc>
                <a:spcPct val="150000"/>
              </a:lnSpc>
              <a:spcBef>
                <a:spcPts val="0"/>
              </a:spcBef>
              <a:defRPr sz="1800"/>
            </a:lvl2pPr>
            <a:lvl3pPr>
              <a:lnSpc>
                <a:spcPct val="150000"/>
              </a:lnSpc>
              <a:spcBef>
                <a:spcPts val="0"/>
              </a:spcBef>
              <a:defRPr sz="1800"/>
            </a:lvl3pPr>
            <a:lvl4pPr>
              <a:lnSpc>
                <a:spcPct val="150000"/>
              </a:lnSpc>
              <a:spcBef>
                <a:spcPts val="0"/>
              </a:spcBef>
              <a:defRPr sz="18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9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714348" y="4212000"/>
            <a:ext cx="3060000" cy="1548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20" name="Undertitel 2"/>
          <p:cNvSpPr>
            <a:spLocks noGrp="1"/>
          </p:cNvSpPr>
          <p:nvPr>
            <p:ph type="subTitle" idx="13"/>
          </p:nvPr>
        </p:nvSpPr>
        <p:spPr>
          <a:xfrm>
            <a:off x="720000" y="1214422"/>
            <a:ext cx="7704000" cy="3600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7" name="Tekstboks 16"/>
          <p:cNvSpPr txBox="1"/>
          <p:nvPr userDrawn="1"/>
        </p:nvSpPr>
        <p:spPr>
          <a:xfrm>
            <a:off x="0" y="6012000"/>
            <a:ext cx="9144000" cy="180000"/>
          </a:xfrm>
          <a:prstGeom prst="rect">
            <a:avLst/>
          </a:prstGeom>
          <a:solidFill>
            <a:srgbClr val="607C8C">
              <a:alpha val="89804"/>
            </a:srgbClr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4" name="Picture 2" descr="F:\pptpbar960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0526"/>
            <a:ext cx="9144000" cy="628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7704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2160000"/>
            <a:ext cx="7704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0000" y="6570664"/>
            <a:ext cx="2133600" cy="21592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gfa Rotis Sans Serif" pitchFamily="2" charset="0"/>
              </a:defRPr>
            </a:lvl1pPr>
          </a:lstStyle>
          <a:p>
            <a:fld id="{49752289-9A99-4EDB-9586-8A0DB72E5B46}" type="datetimeFigureOut">
              <a:rPr lang="da-DK" smtClean="0"/>
              <a:pPr/>
              <a:t>21-03-2013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570664"/>
            <a:ext cx="2895600" cy="215922"/>
          </a:xfrm>
          <a:prstGeom prst="rect">
            <a:avLst/>
          </a:prstGeom>
        </p:spPr>
        <p:txBody>
          <a:bodyPr/>
          <a:lstStyle>
            <a:lvl1pPr algn="ctr">
              <a:defRPr sz="1100">
                <a:latin typeface="Agfa Rotis Sans Serif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299038" y="6564337"/>
            <a:ext cx="2133600" cy="215922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gfa Rotis Sans Serif" pitchFamily="2" charset="0"/>
              </a:defRPr>
            </a:lvl1pPr>
          </a:lstStyle>
          <a:p>
            <a:fld id="{C7AC859A-AE19-4543-AC75-3D2F5ABF65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74" r:id="rId3"/>
    <p:sldLayoutId id="2147483675" r:id="rId4"/>
    <p:sldLayoutId id="2147483676" r:id="rId5"/>
    <p:sldLayoutId id="2147483677" r:id="rId6"/>
    <p:sldLayoutId id="2147483673" r:id="rId7"/>
    <p:sldLayoutId id="2147483662" r:id="rId8"/>
    <p:sldLayoutId id="2147483672" r:id="rId9"/>
    <p:sldLayoutId id="2147483666" r:id="rId10"/>
    <p:sldLayoutId id="2147483664" r:id="rId11"/>
    <p:sldLayoutId id="2147483665" r:id="rId12"/>
    <p:sldLayoutId id="2147483667" r:id="rId13"/>
    <p:sldLayoutId id="2147483671" r:id="rId14"/>
    <p:sldLayoutId id="2147483678" r:id="rId15"/>
    <p:sldLayoutId id="2147483679" r:id="rId16"/>
    <p:sldLayoutId id="2147483680" r:id="rId17"/>
    <p:sldLayoutId id="2147483681" r:id="rId18"/>
    <p:sldLayoutId id="2147483661" r:id="rId19"/>
    <p:sldLayoutId id="214748368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607C8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gfa Rotis Sans Serif" pitchFamily="2" charset="0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3D modellering på den nye bane København-Ringsted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0" y="4663918"/>
            <a:ext cx="9144000" cy="62247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Dansk </a:t>
            </a:r>
            <a:r>
              <a:rPr lang="da-DK" dirty="0" err="1" smtClean="0"/>
              <a:t>brodag</a:t>
            </a:r>
            <a:r>
              <a:rPr lang="da-DK" dirty="0" smtClean="0"/>
              <a:t> - 9. april 2013</a:t>
            </a:r>
          </a:p>
          <a:p>
            <a:r>
              <a:rPr lang="da-DK" dirty="0" smtClean="0"/>
              <a:t>Ved Jan Erik Schneider-Tilli &amp; Gita Monshizadeh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rc 39"/>
          <p:cNvSpPr/>
          <p:nvPr/>
        </p:nvSpPr>
        <p:spPr>
          <a:xfrm rot="13190046">
            <a:off x="2356848" y="3443032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Arc 41"/>
          <p:cNvSpPr/>
          <p:nvPr/>
        </p:nvSpPr>
        <p:spPr>
          <a:xfrm rot="9321390">
            <a:off x="3120308" y="4228180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Arc 43"/>
          <p:cNvSpPr/>
          <p:nvPr/>
        </p:nvSpPr>
        <p:spPr>
          <a:xfrm rot="6035796">
            <a:off x="4472131" y="4100594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Arc 42"/>
          <p:cNvSpPr/>
          <p:nvPr/>
        </p:nvSpPr>
        <p:spPr>
          <a:xfrm rot="4513579">
            <a:off x="5542898" y="3242655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Arc 40"/>
          <p:cNvSpPr/>
          <p:nvPr/>
        </p:nvSpPr>
        <p:spPr>
          <a:xfrm rot="248364">
            <a:off x="4997816" y="2024274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Arc 38"/>
          <p:cNvSpPr/>
          <p:nvPr/>
        </p:nvSpPr>
        <p:spPr>
          <a:xfrm rot="18891946">
            <a:off x="3945220" y="1659447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Arc 37"/>
          <p:cNvSpPr/>
          <p:nvPr/>
        </p:nvSpPr>
        <p:spPr>
          <a:xfrm rot="16200000">
            <a:off x="2643174" y="2071678"/>
            <a:ext cx="1357322" cy="1214446"/>
          </a:xfrm>
          <a:prstGeom prst="arc">
            <a:avLst>
              <a:gd name="adj1" fmla="val 15260220"/>
              <a:gd name="adj2" fmla="val 709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H="1" flipV="1">
            <a:off x="2214546" y="3174752"/>
            <a:ext cx="1285884" cy="111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658460" y="4087228"/>
            <a:ext cx="984846" cy="9848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931165" y="5038462"/>
            <a:ext cx="1285884" cy="67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20000"/>
            <a:ext cx="8215370" cy="360000"/>
          </a:xfrm>
        </p:spPr>
        <p:txBody>
          <a:bodyPr/>
          <a:lstStyle/>
          <a:p>
            <a:r>
              <a:rPr lang="da-DK" sz="2000" dirty="0" smtClean="0"/>
              <a:t>Vi bygger infrastruktur i verdensklasse, hvad er problemet???</a:t>
            </a:r>
            <a:endParaRPr lang="da-DK" sz="2000" dirty="0"/>
          </a:p>
        </p:txBody>
      </p:sp>
      <p:sp>
        <p:nvSpPr>
          <p:cNvPr id="5" name="Oval 4"/>
          <p:cNvSpPr/>
          <p:nvPr/>
        </p:nvSpPr>
        <p:spPr>
          <a:xfrm>
            <a:off x="3286116" y="1428736"/>
            <a:ext cx="1080000" cy="108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latin typeface="+mj-lt"/>
              </a:rPr>
              <a:t>Bro</a:t>
            </a:r>
            <a:endParaRPr lang="da-DK" sz="1400" b="1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49322" y="1500174"/>
            <a:ext cx="1080000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+mj-lt"/>
              </a:rPr>
              <a:t>Vej</a:t>
            </a:r>
            <a:endParaRPr lang="da-DK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00760" y="2634752"/>
            <a:ext cx="1080000" cy="1080000"/>
          </a:xfrm>
          <a:prstGeom prst="ellipse">
            <a:avLst/>
          </a:prstGeom>
          <a:solidFill>
            <a:srgbClr val="75E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a-DK" sz="1400" b="1" dirty="0" smtClean="0">
                <a:solidFill>
                  <a:schemeClr val="bg1"/>
                </a:solidFill>
                <a:latin typeface="+mj-lt"/>
              </a:rPr>
              <a:t>Ledninger</a:t>
            </a:r>
            <a:endParaRPr lang="da-DK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28860" y="4134950"/>
            <a:ext cx="1080000" cy="1080000"/>
          </a:xfrm>
          <a:prstGeom prst="ellipse">
            <a:avLst/>
          </a:prstGeom>
          <a:solidFill>
            <a:srgbClr val="F49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latin typeface="+mj-lt"/>
              </a:rPr>
              <a:t>Afløb</a:t>
            </a:r>
            <a:endParaRPr lang="da-DK" sz="1400" b="1" dirty="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63504" y="4706454"/>
            <a:ext cx="1080000" cy="1080000"/>
          </a:xfrm>
          <a:prstGeom prst="ellipse">
            <a:avLst/>
          </a:prstGeom>
          <a:solidFill>
            <a:srgbClr val="98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a-DK" sz="1400" b="1" dirty="0" smtClean="0">
                <a:latin typeface="+mj-lt"/>
              </a:rPr>
              <a:t>Bygværk</a:t>
            </a:r>
            <a:endParaRPr lang="da-DK" sz="1400" b="1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3702" y="4063512"/>
            <a:ext cx="1080000" cy="108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a-DK" sz="1400" b="1" dirty="0" smtClean="0">
                <a:latin typeface="+mj-lt"/>
              </a:rPr>
              <a:t>Tunnel</a:t>
            </a:r>
            <a:endParaRPr lang="da-DK" sz="14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3108" y="2634752"/>
            <a:ext cx="1080000" cy="10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latin typeface="+mj-lt"/>
              </a:rPr>
              <a:t>Bane</a:t>
            </a:r>
            <a:endParaRPr lang="da-DK" sz="14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8992" y="2643182"/>
            <a:ext cx="2357454" cy="17859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 smtClean="0">
                <a:latin typeface="+mj-lt"/>
              </a:rPr>
              <a:t>Det samlede anlæg</a:t>
            </a:r>
            <a:endParaRPr lang="da-DK" b="1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988959" y="2480340"/>
            <a:ext cx="277322" cy="174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993772" y="2564888"/>
            <a:ext cx="292608" cy="149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715008" y="3317628"/>
            <a:ext cx="285752" cy="1113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rot="16200000" flipV="1">
            <a:off x="5536413" y="4036223"/>
            <a:ext cx="149732" cy="221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3" grpId="0" animBg="1"/>
      <p:bldP spid="41" grpId="0" animBg="1"/>
      <p:bldP spid="39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løser vi problemet?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612499" cy="487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1097593"/>
            <a:ext cx="5857900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sz="1600" dirty="0" smtClean="0">
                <a:solidFill>
                  <a:prstClr val="black"/>
                </a:solidFill>
                <a:latin typeface="Verdana"/>
              </a:rPr>
              <a:t/>
            </a:r>
            <a:br>
              <a:rPr lang="da-DK" sz="1600" dirty="0" smtClean="0">
                <a:solidFill>
                  <a:prstClr val="black"/>
                </a:solidFill>
                <a:latin typeface="Verdana"/>
              </a:rPr>
            </a:br>
            <a:endParaRPr lang="da-DK" sz="16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936625" y="476250"/>
            <a:ext cx="7739063" cy="576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5000" rIns="90000" bIns="45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dirty="0" smtClean="0">
                <a:solidFill>
                  <a:srgbClr val="607C8C"/>
                </a:solidFill>
                <a:latin typeface="+mj-lt"/>
                <a:ea typeface="+mj-ea"/>
                <a:cs typeface="+mj-cs"/>
              </a:rPr>
              <a:t>Krav til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7C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3D 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rgbClr val="607C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07C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73138" y="1285860"/>
            <a:ext cx="7631112" cy="40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b="1" dirty="0" smtClean="0">
                <a:solidFill>
                  <a:prstClr val="black"/>
                </a:solidFill>
                <a:latin typeface="Verdana"/>
              </a:rPr>
              <a:t>Bygbarhed</a:t>
            </a:r>
          </a:p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dirty="0" smtClean="0">
                <a:solidFill>
                  <a:prstClr val="black"/>
                </a:solidFill>
                <a:latin typeface="Verdana"/>
              </a:rPr>
              <a:t>- 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Kontrol af kollisioner mellem forskellige fag</a:t>
            </a:r>
          </a:p>
          <a:p>
            <a:pPr lvl="0">
              <a:lnSpc>
                <a:spcPct val="150000"/>
              </a:lnSpc>
              <a:buClr>
                <a:srgbClr val="C40000"/>
              </a:buClr>
              <a:buFontTx/>
              <a:buChar char="-"/>
            </a:pPr>
            <a:r>
              <a:rPr lang="da-DK" dirty="0" smtClean="0">
                <a:latin typeface="Verdana"/>
              </a:rPr>
              <a:t> Visualiseringer </a:t>
            </a:r>
            <a:r>
              <a:rPr lang="da-DK" dirty="0" smtClean="0">
                <a:latin typeface="Verdana"/>
              </a:rPr>
              <a:t>fra 3D modeller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/>
            </a:r>
            <a:br>
              <a:rPr lang="da-DK" dirty="0" smtClean="0">
                <a:solidFill>
                  <a:prstClr val="black"/>
                </a:solidFill>
                <a:latin typeface="Verdana"/>
              </a:rPr>
            </a:br>
            <a:r>
              <a:rPr lang="da-DK" dirty="0" smtClean="0">
                <a:solidFill>
                  <a:prstClr val="black"/>
                </a:solidFill>
                <a:latin typeface="Verdana"/>
              </a:rPr>
              <a:t>- Simuleringer fra 3D 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modeller</a:t>
            </a:r>
          </a:p>
          <a:p>
            <a:pPr lvl="0">
              <a:lnSpc>
                <a:spcPct val="150000"/>
              </a:lnSpc>
              <a:buClr>
                <a:srgbClr val="C40000"/>
              </a:buClr>
              <a:buFontTx/>
              <a:buChar char="-"/>
            </a:pPr>
            <a:endParaRPr lang="da-DK" dirty="0" smtClean="0">
              <a:solidFill>
                <a:prstClr val="black"/>
              </a:solidFill>
              <a:latin typeface="Verdana"/>
            </a:endParaRPr>
          </a:p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b="1" dirty="0" smtClean="0">
                <a:solidFill>
                  <a:prstClr val="black"/>
                </a:solidFill>
                <a:latin typeface="Verdana"/>
              </a:rPr>
              <a:t>Sporbarhed</a:t>
            </a:r>
          </a:p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dirty="0" smtClean="0">
                <a:solidFill>
                  <a:prstClr val="black"/>
                </a:solidFill>
                <a:latin typeface="Verdana"/>
              </a:rPr>
              <a:t>- </a:t>
            </a:r>
            <a:r>
              <a:rPr lang="da-DK" dirty="0" smtClean="0">
                <a:solidFill>
                  <a:prstClr val="black"/>
                </a:solidFill>
                <a:latin typeface="Verdana"/>
              </a:rPr>
              <a:t>Generering af afsætningsdata fra modeller</a:t>
            </a:r>
            <a:br>
              <a:rPr lang="da-DK" dirty="0" smtClean="0">
                <a:solidFill>
                  <a:prstClr val="black"/>
                </a:solidFill>
                <a:latin typeface="Verdana"/>
              </a:rPr>
            </a:br>
            <a:r>
              <a:rPr lang="da-DK" dirty="0" smtClean="0">
                <a:solidFill>
                  <a:prstClr val="black"/>
                </a:solidFill>
                <a:latin typeface="Verdana"/>
              </a:rPr>
              <a:t>- Mængdeberegninger fra modeller</a:t>
            </a:r>
          </a:p>
          <a:p>
            <a:pPr lvl="0">
              <a:lnSpc>
                <a:spcPct val="150000"/>
              </a:lnSpc>
              <a:buClr>
                <a:srgbClr val="C40000"/>
              </a:buClr>
            </a:pPr>
            <a:r>
              <a:rPr lang="da-DK" dirty="0" smtClean="0">
                <a:solidFill>
                  <a:prstClr val="black"/>
                </a:solidFill>
                <a:latin typeface="Verdana"/>
              </a:rPr>
              <a:t>- Tegninger fra 3D modeller</a:t>
            </a:r>
            <a:endParaRPr lang="da-DK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Basis for bygherrekrav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428736"/>
            <a:ext cx="7704000" cy="4331264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Udgangspunkt i de allerede anvendte arbejdsmetoder i branchen</a:t>
            </a:r>
          </a:p>
          <a:p>
            <a:r>
              <a:rPr lang="da-DK" dirty="0" smtClean="0"/>
              <a:t>Fokus på kommunikation på tværs af faggrupper og applikationer</a:t>
            </a:r>
          </a:p>
          <a:p>
            <a:r>
              <a:rPr lang="da-DK" dirty="0" smtClean="0"/>
              <a:t>Definere retningslinjer for samarbejde på tværs af faggrupper, interne rådgivere og entreprenører</a:t>
            </a:r>
          </a:p>
          <a:p>
            <a:r>
              <a:rPr lang="da-DK" dirty="0" smtClean="0"/>
              <a:t>Definere bygherrens rolle og opgaver</a:t>
            </a:r>
          </a:p>
          <a:p>
            <a:r>
              <a:rPr lang="da-DK" dirty="0" smtClean="0"/>
              <a:t>Alle krav gælder både rådgivere og entreprenører</a:t>
            </a:r>
          </a:p>
          <a:p>
            <a:r>
              <a:rPr lang="da-DK" dirty="0" smtClean="0"/>
              <a:t>Al 3D data og informationer bliver udvekslet mellem de projekterende og afleveret til entreprenøren</a:t>
            </a:r>
          </a:p>
          <a:p>
            <a:r>
              <a:rPr lang="da-DK" dirty="0" smtClean="0"/>
              <a:t>Al relevant data skal afleveres tilbage som udført af entreprenøren</a:t>
            </a:r>
          </a:p>
        </p:txBody>
      </p:sp>
      <p:pic>
        <p:nvPicPr>
          <p:cNvPr id="5" name="Billede 4" descr="2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714620"/>
            <a:ext cx="2047874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Bygherrens </a:t>
            </a:r>
            <a:r>
              <a:rPr lang="da-DK" dirty="0" err="1" smtClean="0"/>
              <a:t>CAD-organisation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357298"/>
            <a:ext cx="7704000" cy="4402702"/>
          </a:xfrm>
        </p:spPr>
        <p:txBody>
          <a:bodyPr>
            <a:normAutofit/>
          </a:bodyPr>
          <a:lstStyle/>
          <a:p>
            <a:r>
              <a:rPr lang="da-DK" dirty="0" err="1" smtClean="0"/>
              <a:t>Banedanmark</a:t>
            </a:r>
            <a:r>
              <a:rPr lang="da-DK" dirty="0" smtClean="0"/>
              <a:t> har etableret en CAD organisation til at:</a:t>
            </a:r>
          </a:p>
          <a:p>
            <a:pPr lvl="1"/>
            <a:r>
              <a:rPr lang="da-DK" dirty="0" smtClean="0"/>
              <a:t>Definere krav vedr.  3D modeller og tegninger</a:t>
            </a:r>
          </a:p>
          <a:p>
            <a:pPr lvl="1"/>
            <a:r>
              <a:rPr lang="da-DK" dirty="0" smtClean="0"/>
              <a:t>Assistere projektledelsen under udbudsprocessen, ved forhandlingsfasen, under udførelsesfasen og ved leverance af </a:t>
            </a:r>
            <a:r>
              <a:rPr lang="da-DK" dirty="0" err="1" smtClean="0"/>
              <a:t>som-udført</a:t>
            </a:r>
            <a:r>
              <a:rPr lang="da-DK" dirty="0" smtClean="0"/>
              <a:t> dokumentation</a:t>
            </a:r>
          </a:p>
          <a:p>
            <a:pPr lvl="1"/>
            <a:r>
              <a:rPr lang="da-DK" dirty="0" smtClean="0"/>
              <a:t>Varetage koordinering af data 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modtaget fra forskellige parter</a:t>
            </a:r>
          </a:p>
          <a:p>
            <a:pPr lvl="1"/>
            <a:r>
              <a:rPr lang="da-DK" dirty="0" smtClean="0"/>
              <a:t>Assistere tilsynet ved </a:t>
            </a:r>
            <a:br>
              <a:rPr lang="da-DK" dirty="0" smtClean="0"/>
            </a:br>
            <a:r>
              <a:rPr lang="da-DK" dirty="0" smtClean="0"/>
              <a:t>brug af 3D modeller  </a:t>
            </a:r>
          </a:p>
        </p:txBody>
      </p:sp>
      <p:pic>
        <p:nvPicPr>
          <p:cNvPr id="5" name="Billede 4" descr="4T8A2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81374"/>
            <a:ext cx="3857620" cy="25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 smtClean="0"/>
              <a:t>3D model af afgrænsninger leveret ved udbud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1" cy="44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 smtClean="0"/>
              <a:t>Entreprenør 1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5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/>
              <a:t>Entreprenør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4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/>
              <a:t>Entreprenør 3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480270"/>
          </a:xfrm>
        </p:spPr>
      </p:pic>
    </p:spTree>
    <p:extLst>
      <p:ext uri="{BB962C8B-B14F-4D97-AF65-F5344CB8AC3E}">
        <p14:creationId xmlns:p14="http://schemas.microsoft.com/office/powerpoint/2010/main" val="19549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/>
              <a:t>Entreprenør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54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3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New Line </a:t>
            </a:r>
            <a:r>
              <a:rPr lang="da-DK" dirty="0" err="1" smtClean="0"/>
              <a:t>Copenhagen-Ringsted</a:t>
            </a:r>
            <a:endParaRPr lang="da-DK" dirty="0"/>
          </a:p>
        </p:txBody>
      </p:sp>
      <p:pic>
        <p:nvPicPr>
          <p:cNvPr id="5" name="Billede 5" descr="anlægslo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85875"/>
            <a:ext cx="67151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fra det første udbud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/>
              <a:t>Entreprenør 5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511620"/>
          </a:xfrm>
        </p:spPr>
      </p:pic>
    </p:spTree>
    <p:extLst>
      <p:ext uri="{BB962C8B-B14F-4D97-AF65-F5344CB8AC3E}">
        <p14:creationId xmlns:p14="http://schemas.microsoft.com/office/powerpoint/2010/main" val="409600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fanger vi?</a:t>
            </a: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3670" r="2119" b="5022"/>
          <a:stretch/>
        </p:blipFill>
        <p:spPr bwMode="auto">
          <a:xfrm>
            <a:off x="1" y="1890728"/>
            <a:ext cx="91440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134515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</a:rPr>
              <a:t>Eksisterende ledninger i banetracé</a:t>
            </a:r>
            <a:endParaRPr lang="da-DK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127"/>
          <p:cNvPicPr/>
          <p:nvPr/>
        </p:nvPicPr>
        <p:blipFill>
          <a:blip r:embed="rId2"/>
          <a:srcRect l="64202" t="11616" r="12435" b="27273"/>
          <a:stretch>
            <a:fillRect/>
          </a:stretch>
        </p:blipFill>
        <p:spPr bwMode="auto">
          <a:xfrm>
            <a:off x="4488210" y="857232"/>
            <a:ext cx="4370070" cy="357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653" t="39215" r="15496" b="9175"/>
          <a:stretch>
            <a:fillRect/>
          </a:stretch>
        </p:blipFill>
        <p:spPr bwMode="auto">
          <a:xfrm>
            <a:off x="285720" y="3714752"/>
            <a:ext cx="528091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fanger vi?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0545" t="40830" r="37259" b="10537"/>
          <a:stretch>
            <a:fillRect/>
          </a:stretch>
        </p:blipFill>
        <p:spPr bwMode="auto">
          <a:xfrm>
            <a:off x="428596" y="1214422"/>
            <a:ext cx="3143272" cy="25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fanger vi?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2388" t="22430" r="16475" b="9405"/>
          <a:stretch>
            <a:fillRect/>
          </a:stretch>
        </p:blipFill>
        <p:spPr bwMode="auto">
          <a:xfrm>
            <a:off x="357158" y="2214554"/>
            <a:ext cx="47182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245" t="36500" r="30493" b="7150"/>
          <a:stretch>
            <a:fillRect/>
          </a:stretch>
        </p:blipFill>
        <p:spPr bwMode="auto">
          <a:xfrm>
            <a:off x="5000628" y="500042"/>
            <a:ext cx="35719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2329" t="31513" r="26589" b="16491"/>
          <a:stretch>
            <a:fillRect/>
          </a:stretch>
        </p:blipFill>
        <p:spPr bwMode="auto">
          <a:xfrm>
            <a:off x="5143504" y="3500438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fanger vi?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>
          <a:blip r:embed="rId2"/>
          <a:srcRect l="74075" t="32604" r="3864" b="25366"/>
          <a:stretch>
            <a:fillRect/>
          </a:stretch>
        </p:blipFill>
        <p:spPr bwMode="auto">
          <a:xfrm>
            <a:off x="4875391" y="3393532"/>
            <a:ext cx="4268641" cy="25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70"/>
          <p:cNvPicPr/>
          <p:nvPr/>
        </p:nvPicPr>
        <p:blipFill>
          <a:blip r:embed="rId3"/>
          <a:srcRect l="59123" t="22943" r="14483" b="26778"/>
          <a:stretch>
            <a:fillRect/>
          </a:stretch>
        </p:blipFill>
        <p:spPr bwMode="auto">
          <a:xfrm>
            <a:off x="4446147" y="285728"/>
            <a:ext cx="4697853" cy="279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29703" t="35458" r="21692" b="17316"/>
          <a:stretch>
            <a:fillRect/>
          </a:stretch>
        </p:blipFill>
        <p:spPr bwMode="auto">
          <a:xfrm>
            <a:off x="71438" y="2000240"/>
            <a:ext cx="4786314" cy="25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357298"/>
            <a:ext cx="7704000" cy="4478169"/>
          </a:xfrm>
        </p:spPr>
        <p:txBody>
          <a:bodyPr>
            <a:normAutofit/>
          </a:bodyPr>
          <a:lstStyle/>
          <a:p>
            <a:r>
              <a:rPr lang="da-DK" sz="2000" dirty="0" smtClean="0"/>
              <a:t>3D modellering er en optimal måde at koordinere tværfaglige projekter og løse de overordnede konflikter under projektering</a:t>
            </a:r>
          </a:p>
          <a:p>
            <a:r>
              <a:rPr lang="da-DK" sz="2000" dirty="0" smtClean="0"/>
              <a:t>Branchens parter er parate til at opfylde de nye krav</a:t>
            </a:r>
          </a:p>
          <a:p>
            <a:r>
              <a:rPr lang="da-DK" sz="2000" dirty="0" smtClean="0"/>
              <a:t>Positiv respons fra entreprenører vedr. 3D modellering og fremgangsmetoden</a:t>
            </a:r>
          </a:p>
          <a:p>
            <a:pPr marL="342900" lvl="1" indent="-342900">
              <a:buFont typeface="Verdana" pitchFamily="34" charset="0"/>
              <a:buChar char="–"/>
            </a:pPr>
            <a:r>
              <a:rPr lang="da-DK" sz="2000" dirty="0"/>
              <a:t>3D modeller danner grundlag for kontrakten </a:t>
            </a:r>
            <a:r>
              <a:rPr lang="da-DK" sz="2000" dirty="0" smtClean="0"/>
              <a:t>og tæller </a:t>
            </a:r>
            <a:r>
              <a:rPr lang="da-DK" sz="2000" dirty="0"/>
              <a:t>ved valg af </a:t>
            </a:r>
            <a:r>
              <a:rPr lang="da-DK" sz="2000" dirty="0" smtClean="0"/>
              <a:t>entreprenør</a:t>
            </a:r>
            <a:endParaRPr lang="da-DK" sz="2000" dirty="0"/>
          </a:p>
          <a:p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Erfaringer fra de første bud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41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357298"/>
            <a:ext cx="7704000" cy="4478169"/>
          </a:xfrm>
          <a:ln>
            <a:noFill/>
          </a:ln>
        </p:spPr>
        <p:txBody>
          <a:bodyPr>
            <a:normAutofit/>
          </a:bodyPr>
          <a:lstStyle/>
          <a:p>
            <a:pPr marL="342900" lvl="1" indent="-342900">
              <a:buFont typeface="Verdana" pitchFamily="34" charset="0"/>
              <a:buChar char="–"/>
            </a:pPr>
            <a:r>
              <a:rPr lang="da-DK" sz="2000" dirty="0" smtClean="0"/>
              <a:t>Grundlag </a:t>
            </a:r>
            <a:r>
              <a:rPr lang="da-DK" sz="2000" dirty="0"/>
              <a:t>for tegninger skal være udtræk fra 3D modeller</a:t>
            </a:r>
          </a:p>
          <a:p>
            <a:pPr marL="342900" lvl="1" indent="-342900">
              <a:buFont typeface="Verdana" pitchFamily="34" charset="0"/>
              <a:buChar char="–"/>
            </a:pPr>
            <a:r>
              <a:rPr lang="da-DK" sz="2000" dirty="0"/>
              <a:t>Ved detailudbud mængder skal trækkes ud af 3D modeller som udgangspunkt og ellers skal det være synligt, hvor mængderne stammer </a:t>
            </a:r>
            <a:r>
              <a:rPr lang="da-DK" sz="2000" dirty="0" smtClean="0"/>
              <a:t>fra</a:t>
            </a:r>
            <a:endParaRPr lang="da-DK" sz="2000" dirty="0"/>
          </a:p>
          <a:p>
            <a:pPr marL="342900" lvl="1" indent="-342900">
              <a:buFont typeface="Verdana" pitchFamily="34" charset="0"/>
              <a:buChar char="–"/>
            </a:pPr>
            <a:r>
              <a:rPr lang="da-DK" sz="2000" dirty="0"/>
              <a:t>Ved aflevering skal både modeller og tegninger afleveres som </a:t>
            </a:r>
            <a:r>
              <a:rPr lang="da-DK" sz="2000" dirty="0" smtClean="0"/>
              <a:t>udført</a:t>
            </a:r>
          </a:p>
          <a:p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Erfaringer fra de første bud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93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357298"/>
            <a:ext cx="7704000" cy="4478169"/>
          </a:xfrm>
        </p:spPr>
        <p:txBody>
          <a:bodyPr>
            <a:normAutofit/>
          </a:bodyPr>
          <a:lstStyle/>
          <a:p>
            <a:r>
              <a:rPr lang="da-DK" dirty="0" smtClean="0"/>
              <a:t>Vi er i overgangsfasen og går med remmer og seler</a:t>
            </a:r>
          </a:p>
          <a:p>
            <a:r>
              <a:rPr lang="da-DK" dirty="0" smtClean="0"/>
              <a:t>Branchesamarbejdet ”Det Digitale Anlæg” skal definere fælles standarder for hele branchen under hele processen herunder:</a:t>
            </a:r>
          </a:p>
          <a:p>
            <a:pPr lvl="1"/>
            <a:r>
              <a:rPr lang="da-DK" dirty="0" smtClean="0"/>
              <a:t>Retningslinjer og metoder for maskinstyring</a:t>
            </a:r>
          </a:p>
          <a:p>
            <a:pPr lvl="1"/>
            <a:r>
              <a:rPr lang="da-DK" dirty="0" smtClean="0"/>
              <a:t>Brug af modeller og data ved tilsyn </a:t>
            </a:r>
            <a:r>
              <a:rPr lang="da-DK" dirty="0"/>
              <a:t>vha. moderne </a:t>
            </a:r>
            <a:r>
              <a:rPr lang="da-DK" dirty="0" smtClean="0"/>
              <a:t>teknologi</a:t>
            </a:r>
          </a:p>
          <a:p>
            <a:pPr lvl="1"/>
            <a:r>
              <a:rPr lang="da-DK" dirty="0" smtClean="0"/>
              <a:t>Finde optimale metoder og værktøjer til brug af 3D modeller og data i drift fasen</a:t>
            </a:r>
          </a:p>
          <a:p>
            <a:pPr lvl="1"/>
            <a:r>
              <a:rPr lang="da-DK" dirty="0" smtClean="0"/>
              <a:t>Optimering af krav til </a:t>
            </a:r>
            <a:r>
              <a:rPr lang="da-DK" dirty="0" err="1" smtClean="0"/>
              <a:t>som-udført</a:t>
            </a:r>
            <a:r>
              <a:rPr lang="da-DK" dirty="0" smtClean="0"/>
              <a:t> dokumentation</a:t>
            </a:r>
            <a:endParaRPr lang="da-DK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næste trin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66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a-DK" dirty="0" smtClean="0"/>
              <a:t>- Vigtigheden af dokumentstyring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720000" y="1714488"/>
            <a:ext cx="7704000" cy="4045512"/>
          </a:xfrm>
        </p:spPr>
        <p:txBody>
          <a:bodyPr>
            <a:normAutofit/>
          </a:bodyPr>
          <a:lstStyle/>
          <a:p>
            <a:endParaRPr lang="da-DK" sz="1600" dirty="0"/>
          </a:p>
        </p:txBody>
      </p:sp>
      <p:sp>
        <p:nvSpPr>
          <p:cNvPr id="6" name="Rektangel 5"/>
          <p:cNvSpPr/>
          <p:nvPr/>
        </p:nvSpPr>
        <p:spPr>
          <a:xfrm>
            <a:off x="928662" y="2000240"/>
            <a:ext cx="18430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Banedanmark</a:t>
            </a:r>
            <a:r>
              <a:rPr lang="da-DK" dirty="0" smtClean="0"/>
              <a:t> (bygherre)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3428992" y="2000240"/>
            <a:ext cx="1843094" cy="571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Myndigheder og</a:t>
            </a:r>
          </a:p>
          <a:p>
            <a:pPr algn="ctr"/>
            <a:r>
              <a:rPr lang="da-DK" dirty="0" smtClean="0"/>
              <a:t>3. parter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3428992" y="3357562"/>
            <a:ext cx="184309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Entreprenører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928662" y="4071942"/>
            <a:ext cx="184309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Rådgivere</a:t>
            </a:r>
            <a:endParaRPr lang="da-DK" dirty="0"/>
          </a:p>
        </p:txBody>
      </p:sp>
      <p:sp>
        <p:nvSpPr>
          <p:cNvPr id="10" name="Opad-nedadgående pil 9"/>
          <p:cNvSpPr/>
          <p:nvPr/>
        </p:nvSpPr>
        <p:spPr>
          <a:xfrm>
            <a:off x="1643042" y="2714620"/>
            <a:ext cx="357190" cy="1216152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pad-nedadgående pil 10"/>
          <p:cNvSpPr/>
          <p:nvPr/>
        </p:nvSpPr>
        <p:spPr>
          <a:xfrm>
            <a:off x="4143372" y="2714620"/>
            <a:ext cx="357190" cy="500066"/>
          </a:xfrm>
          <a:prstGeom prst="upDownArrow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Højre-venstrepil 11"/>
          <p:cNvSpPr/>
          <p:nvPr/>
        </p:nvSpPr>
        <p:spPr>
          <a:xfrm>
            <a:off x="2857488" y="2143116"/>
            <a:ext cx="500066" cy="357190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-venstrepil 12"/>
          <p:cNvSpPr/>
          <p:nvPr/>
        </p:nvSpPr>
        <p:spPr>
          <a:xfrm rot="2420851">
            <a:off x="2575569" y="2820546"/>
            <a:ext cx="893568" cy="340144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-venstrepil 13"/>
          <p:cNvSpPr/>
          <p:nvPr/>
        </p:nvSpPr>
        <p:spPr>
          <a:xfrm rot="18650192">
            <a:off x="2806039" y="3893476"/>
            <a:ext cx="628053" cy="340144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Ligebenet trekant 14"/>
          <p:cNvSpPr/>
          <p:nvPr/>
        </p:nvSpPr>
        <p:spPr>
          <a:xfrm>
            <a:off x="5857884" y="2071678"/>
            <a:ext cx="2346588" cy="250033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Ligebenet trekant 17"/>
          <p:cNvSpPr/>
          <p:nvPr/>
        </p:nvSpPr>
        <p:spPr>
          <a:xfrm>
            <a:off x="6357950" y="2071678"/>
            <a:ext cx="1357322" cy="1428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6357950" y="3071810"/>
            <a:ext cx="13573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6000760" y="3857628"/>
            <a:ext cx="207170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boks 27"/>
          <p:cNvSpPr txBox="1"/>
          <p:nvPr/>
        </p:nvSpPr>
        <p:spPr>
          <a:xfrm>
            <a:off x="6429388" y="250030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strategisk</a:t>
            </a:r>
            <a:endParaRPr lang="da-DK" i="1" dirty="0"/>
          </a:p>
        </p:txBody>
      </p:sp>
      <p:sp>
        <p:nvSpPr>
          <p:cNvPr id="29" name="Tekstboks 28"/>
          <p:cNvSpPr txBox="1"/>
          <p:nvPr/>
        </p:nvSpPr>
        <p:spPr>
          <a:xfrm>
            <a:off x="6572264" y="335756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taktisk</a:t>
            </a:r>
            <a:endParaRPr lang="da-DK" i="1" dirty="0"/>
          </a:p>
        </p:txBody>
      </p:sp>
      <p:sp>
        <p:nvSpPr>
          <p:cNvPr id="30" name="Tekstboks 29"/>
          <p:cNvSpPr txBox="1"/>
          <p:nvPr/>
        </p:nvSpPr>
        <p:spPr>
          <a:xfrm>
            <a:off x="6357950" y="40005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operationelt</a:t>
            </a:r>
            <a:endParaRPr lang="da-DK" i="1" dirty="0"/>
          </a:p>
        </p:txBody>
      </p:sp>
      <p:sp>
        <p:nvSpPr>
          <p:cNvPr id="31" name="Pentagon 30"/>
          <p:cNvSpPr/>
          <p:nvPr/>
        </p:nvSpPr>
        <p:spPr>
          <a:xfrm>
            <a:off x="928662" y="5286388"/>
            <a:ext cx="1214446" cy="42862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err="1" smtClean="0">
                <a:solidFill>
                  <a:schemeClr val="tx1"/>
                </a:solidFill>
              </a:rPr>
              <a:t>Idéfase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2" name="Vinkel 31"/>
          <p:cNvSpPr/>
          <p:nvPr/>
        </p:nvSpPr>
        <p:spPr>
          <a:xfrm>
            <a:off x="1928794" y="5286388"/>
            <a:ext cx="1571636" cy="428628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Programfase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1285852" y="4929198"/>
            <a:ext cx="16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smtClean="0"/>
              <a:t>Trafikstyrelsen</a:t>
            </a:r>
            <a:endParaRPr lang="da-DK" i="1" dirty="0"/>
          </a:p>
        </p:txBody>
      </p:sp>
      <p:sp>
        <p:nvSpPr>
          <p:cNvPr id="34" name="Vinkel 33"/>
          <p:cNvSpPr/>
          <p:nvPr/>
        </p:nvSpPr>
        <p:spPr>
          <a:xfrm>
            <a:off x="3286116" y="5286388"/>
            <a:ext cx="157163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Projektering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5" name="Vinkel 34"/>
          <p:cNvSpPr/>
          <p:nvPr/>
        </p:nvSpPr>
        <p:spPr>
          <a:xfrm>
            <a:off x="4643438" y="5286388"/>
            <a:ext cx="1571636" cy="428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Udførelse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6" name="Vinkel 35"/>
          <p:cNvSpPr/>
          <p:nvPr/>
        </p:nvSpPr>
        <p:spPr>
          <a:xfrm>
            <a:off x="6000760" y="5286388"/>
            <a:ext cx="2428892" cy="42862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1"/>
                </a:solidFill>
              </a:rPr>
              <a:t>Drift og vedligehold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37" name="Tekstboks 36"/>
          <p:cNvSpPr txBox="1"/>
          <p:nvPr/>
        </p:nvSpPr>
        <p:spPr>
          <a:xfrm>
            <a:off x="4500562" y="492919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i="1" dirty="0" err="1" smtClean="0"/>
              <a:t>Banedanmark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2117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 smtClean="0"/>
              <a:t>Produktivitet indenfor forskellige brancher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700808"/>
            <a:ext cx="6192687" cy="43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r="4712"/>
          <a:stretch/>
        </p:blipFill>
        <p:spPr>
          <a:xfrm>
            <a:off x="1502451" y="1773751"/>
            <a:ext cx="6093885" cy="381548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0000" y="720000"/>
            <a:ext cx="7704000" cy="36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607C8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Baggrund</a:t>
            </a:r>
            <a:endParaRPr lang="da-DK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0000" y="1214422"/>
            <a:ext cx="7704000" cy="36000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gfa Rotis Sans Serif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i="1" dirty="0">
                <a:latin typeface="+mj-lt"/>
              </a:rPr>
              <a:t>Proces med generering af </a:t>
            </a:r>
            <a:r>
              <a:rPr lang="da-DK" sz="1800" i="1" dirty="0" smtClean="0">
                <a:latin typeface="+mj-lt"/>
              </a:rPr>
              <a:t>data</a:t>
            </a:r>
            <a:endParaRPr lang="da-DK" sz="1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0000" y="1340768"/>
            <a:ext cx="7704000" cy="4331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prstClr val="black"/>
                </a:solidFill>
              </a:rPr>
              <a:t>Vision: </a:t>
            </a:r>
          </a:p>
          <a:p>
            <a:pPr indent="0">
              <a:lnSpc>
                <a:spcPct val="100000"/>
              </a:lnSpc>
              <a:buNone/>
            </a:pPr>
            <a:r>
              <a:rPr lang="en-US" dirty="0" smtClean="0">
                <a:solidFill>
                  <a:prstClr val="black"/>
                </a:solidFill>
              </a:rPr>
              <a:t>”We want to construct the New Line Copenhagen-Ringsted European best-in-class by purchasing in competing markets, economy of scale and using state-of-the art technology”</a:t>
            </a:r>
          </a:p>
          <a:p>
            <a:pPr marL="0" indent="0">
              <a:buNone/>
            </a:pPr>
            <a:r>
              <a:rPr lang="da-DK" b="1" dirty="0" smtClean="0">
                <a:solidFill>
                  <a:prstClr val="black"/>
                </a:solidFill>
              </a:rPr>
              <a:t>Krav</a:t>
            </a:r>
            <a:r>
              <a:rPr lang="da-DK" b="1" dirty="0">
                <a:solidFill>
                  <a:prstClr val="black"/>
                </a:solidFill>
              </a:rPr>
              <a:t>:</a:t>
            </a:r>
            <a:r>
              <a:rPr lang="da-DK" dirty="0">
                <a:solidFill>
                  <a:prstClr val="black"/>
                </a:solidFill>
              </a:rPr>
              <a:t> </a:t>
            </a:r>
            <a:endParaRPr lang="da-DK" dirty="0" smtClean="0">
              <a:solidFill>
                <a:prstClr val="black"/>
              </a:solidFill>
            </a:endParaRPr>
          </a:p>
          <a:p>
            <a:r>
              <a:rPr lang="da-DK" dirty="0" smtClean="0">
                <a:solidFill>
                  <a:prstClr val="black"/>
                </a:solidFill>
              </a:rPr>
              <a:t>Bygbarhed og Sporbarhed ved at</a:t>
            </a:r>
            <a:r>
              <a:rPr lang="da-DK" dirty="0">
                <a:solidFill>
                  <a:prstClr val="black"/>
                </a:solidFill>
              </a:rPr>
              <a:t> </a:t>
            </a:r>
            <a:r>
              <a:rPr lang="da-DK" dirty="0" smtClean="0">
                <a:solidFill>
                  <a:prstClr val="black"/>
                </a:solidFill>
              </a:rPr>
              <a:t>s</a:t>
            </a:r>
            <a:r>
              <a:rPr lang="da-DK" dirty="0" smtClean="0">
                <a:solidFill>
                  <a:prstClr val="black"/>
                </a:solidFill>
              </a:rPr>
              <a:t>tille </a:t>
            </a:r>
            <a:r>
              <a:rPr lang="da-DK" dirty="0">
                <a:solidFill>
                  <a:prstClr val="black"/>
                </a:solidFill>
              </a:rPr>
              <a:t>krav til </a:t>
            </a:r>
            <a:r>
              <a:rPr lang="da-DK" dirty="0" smtClean="0">
                <a:solidFill>
                  <a:prstClr val="black"/>
                </a:solidFill>
              </a:rPr>
              <a:t>samarbejde, CAD og 3D modellering</a:t>
            </a:r>
          </a:p>
          <a:p>
            <a:pPr marL="0" indent="0">
              <a:buNone/>
            </a:pPr>
            <a:r>
              <a:rPr lang="da-DK" b="1" dirty="0" smtClean="0">
                <a:solidFill>
                  <a:prstClr val="black"/>
                </a:solidFill>
              </a:rPr>
              <a:t>Udgangspunkt: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Erfaringer </a:t>
            </a:r>
            <a:r>
              <a:rPr lang="da-DK" dirty="0">
                <a:solidFill>
                  <a:prstClr val="black"/>
                </a:solidFill>
              </a:rPr>
              <a:t>fra </a:t>
            </a:r>
            <a:r>
              <a:rPr lang="da-DK" dirty="0" smtClean="0">
                <a:solidFill>
                  <a:prstClr val="black"/>
                </a:solidFill>
              </a:rPr>
              <a:t>byggebranchen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Erfaringer </a:t>
            </a:r>
            <a:r>
              <a:rPr lang="da-DK" dirty="0">
                <a:solidFill>
                  <a:prstClr val="black"/>
                </a:solidFill>
              </a:rPr>
              <a:t>i </a:t>
            </a:r>
            <a:r>
              <a:rPr lang="da-DK" dirty="0" smtClean="0">
                <a:solidFill>
                  <a:prstClr val="black"/>
                </a:solidFill>
              </a:rPr>
              <a:t>anlægsbranchen</a:t>
            </a:r>
          </a:p>
          <a:p>
            <a:r>
              <a:rPr lang="da-DK" dirty="0" smtClean="0">
                <a:solidFill>
                  <a:prstClr val="black"/>
                </a:solidFill>
              </a:rPr>
              <a:t>Erfaringer </a:t>
            </a:r>
            <a:r>
              <a:rPr lang="da-DK" dirty="0">
                <a:solidFill>
                  <a:prstClr val="black"/>
                </a:solidFill>
              </a:rPr>
              <a:t>fra andre lande</a:t>
            </a:r>
            <a:endParaRPr lang="da-DK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3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7524328" cy="17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9587"/>
            <a:ext cx="7524328" cy="30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6009"/>
            <a:ext cx="7524328" cy="403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14" b="-551"/>
          <a:stretch/>
        </p:blipFill>
        <p:spPr bwMode="auto">
          <a:xfrm>
            <a:off x="827584" y="1846009"/>
            <a:ext cx="7524328" cy="403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720000" y="1214422"/>
            <a:ext cx="7704000" cy="360000"/>
          </a:xfrm>
        </p:spPr>
        <p:txBody>
          <a:bodyPr/>
          <a:lstStyle/>
          <a:p>
            <a:r>
              <a:rPr lang="da-DK" dirty="0" smtClean="0"/>
              <a:t>”State-of-the art </a:t>
            </a:r>
            <a:r>
              <a:rPr lang="da-DK" dirty="0" err="1"/>
              <a:t>technology</a:t>
            </a:r>
            <a:r>
              <a:rPr lang="da-DK" dirty="0"/>
              <a:t> </a:t>
            </a:r>
            <a:r>
              <a:rPr lang="da-DK" dirty="0" smtClean="0"/>
              <a:t>” i anlægsbranchen</a:t>
            </a:r>
            <a:endParaRPr lang="da-DK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720000" y="1785926"/>
            <a:ext cx="7704000" cy="1499058"/>
          </a:xfrm>
        </p:spPr>
        <p:txBody>
          <a:bodyPr>
            <a:normAutofit/>
          </a:bodyPr>
          <a:lstStyle/>
          <a:p>
            <a:r>
              <a:rPr lang="da-DK" dirty="0"/>
              <a:t>Stort set al projektinformation ligger i </a:t>
            </a:r>
            <a:r>
              <a:rPr lang="da-DK" dirty="0" smtClean="0"/>
              <a:t>3D</a:t>
            </a:r>
          </a:p>
          <a:p>
            <a:r>
              <a:rPr lang="da-DK" dirty="0" smtClean="0"/>
              <a:t>Der findes ikke standarder og retningslinjer for 3D projektering i anlægsbranchen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0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Baggrund</a:t>
            </a:r>
            <a:endParaRPr lang="da-DK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a-DK" dirty="0" smtClean="0"/>
              <a:t>Vi skal kunne kravle før vi går!</a:t>
            </a:r>
            <a:endParaRPr lang="da-DK" dirty="0"/>
          </a:p>
        </p:txBody>
      </p:sp>
      <p:pic>
        <p:nvPicPr>
          <p:cNvPr id="9" name="Picture 8" descr="ebook-evolu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96" y="1785926"/>
            <a:ext cx="6349207" cy="3974603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20000" y="1714488"/>
            <a:ext cx="7704000" cy="3974074"/>
          </a:xfrm>
        </p:spPr>
        <p:txBody>
          <a:bodyPr/>
          <a:lstStyle/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  <a:endParaRPr lang="en-US" dirty="0"/>
          </a:p>
        </p:txBody>
      </p:sp>
      <p:pic>
        <p:nvPicPr>
          <p:cNvPr id="5" name="Picture 2" descr="C:\Users\rlnd\AppData\Local\Microsoft\Windows\Temporary Internet Files\Content.Outlook\5ZGKUEDG\Brøndbyøster_Rå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00240"/>
            <a:ext cx="3695963" cy="3906410"/>
          </a:xfrm>
          <a:prstGeom prst="rect">
            <a:avLst/>
          </a:prstGeom>
          <a:noFill/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20000" y="1785926"/>
            <a:ext cx="4284048" cy="3659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Derfor tager vi udgangspunkt i de metoder, som branchen allerede </a:t>
            </a:r>
            <a:r>
              <a:rPr lang="da-DK" sz="2000" dirty="0" smtClean="0"/>
              <a:t>anvender og definerer krav til leverance af 3D modeller.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3662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edanmark Powerpointskabelon">
  <a:themeElements>
    <a:clrScheme name="Banedanmark farvetema">
      <a:dk1>
        <a:sysClr val="windowText" lastClr="000000"/>
      </a:dk1>
      <a:lt1>
        <a:sysClr val="window" lastClr="FFFFFF"/>
      </a:lt1>
      <a:dk2>
        <a:srgbClr val="388C8E"/>
      </a:dk2>
      <a:lt2>
        <a:srgbClr val="FFF7E5"/>
      </a:lt2>
      <a:accent1>
        <a:srgbClr val="F57E20"/>
      </a:accent1>
      <a:accent2>
        <a:srgbClr val="607C8C"/>
      </a:accent2>
      <a:accent3>
        <a:srgbClr val="FFCB05"/>
      </a:accent3>
      <a:accent4>
        <a:srgbClr val="2C4267"/>
      </a:accent4>
      <a:accent5>
        <a:srgbClr val="00ABB8"/>
      </a:accent5>
      <a:accent6>
        <a:srgbClr val="BD1A8D"/>
      </a:accent6>
      <a:hlink>
        <a:srgbClr val="F57E20"/>
      </a:hlink>
      <a:folHlink>
        <a:srgbClr val="AEBBBC"/>
      </a:folHlink>
    </a:clrScheme>
    <a:fontScheme name="Banedanmark Rappor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ocumentType xmlns="af6098ca-818a-4a7d-94c5-6662521679a0">15</DocumentType>
    <DocumentStatus xmlns="af6098ca-818a-4a7d-94c5-6662521679a0">9</DocumentStatus>
    <Approver xmlns="af6098ca-818a-4a7d-94c5-6662521679a0">
      <UserInfo>
        <DisplayName/>
        <AccountId xsi:nil="true"/>
        <AccountType/>
      </UserInfo>
    </Approver>
    <Discipline xmlns="af6098ca-818a-4a7d-94c5-6662521679a0">1</Discipline>
    <Locality xmlns="af6098ca-818a-4a7d-94c5-6662521679a0">
      <Value>11</Value>
    </Locality>
    <Document_x0020_owner xmlns="af6098ca-818a-4a7d-94c5-6662521679a0">
      <UserInfo>
        <DisplayName/>
        <AccountId xsi:nil="true"/>
        <AccountType/>
      </UserInfo>
    </Document_x0020_owner>
    <Activity xmlns="af6098ca-818a-4a7d-94c5-6662521679a0">13</Activity>
    <KHRGComments xmlns="af6098ca-818a-4a7d-94c5-6662521679a0" xsi:nil="true"/>
    <Stationing xmlns="af6098ca-818a-4a7d-94c5-6662521679a0" xsi:nil="true"/>
    <llActivity xmlns="af6098ca-818a-4a7d-94c5-6662521679a0">13</llActivity>
    <llDiscipline xmlns="af6098ca-818a-4a7d-94c5-6662521679a0">1</llDiscipline>
    <llDocumentStatus xmlns="af6098ca-818a-4a7d-94c5-6662521679a0">9</llDocumentStatus>
    <llDocumentType xmlns="af6098ca-818a-4a7d-94c5-6662521679a0">15</llDocumentType>
    <KHRGSubDiscipline xmlns="af6098ca-818a-4a7d-94c5-6662521679a0" xsi:nil="true"/>
    <KHRGSubActivity xmlns="af6098ca-818a-4a7d-94c5-6662521679a0" xsi:nil="true"/>
    <KHRGStationingStart xmlns="af6098ca-818a-4a7d-94c5-6662521679a0">0</KHRGStationingStart>
    <KHRGStationingEnd xmlns="af6098ca-818a-4a7d-94c5-6662521679a0">0</KHRGStationingEnd>
    <KHRGDocumentID xmlns="af6098ca-818a-4a7d-94c5-6662521679a0" xsi:nil="true"/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ocVersionLabel xmlns="af6098ca-818a-4a7d-94c5-6662521679a0" xsi:nil="true"/>
  </documentManagement>
</p:properties>
</file>

<file path=customXml/item3.xml><?xml version="1.0" encoding="utf-8"?>
<?mso-contentType ?>
<spe:Receivers xmlns:spe="http://schemas.microsoft.com/sharepoint/events">
  <Receiver>
    <Name/>
    <Type>10004</Type>
    <SequenceNumber>10000</SequenceNumber>
    <Assembly>Delegate.BDK.Common, Version=1.0.0.0, Culture=neutral, PublicKeyToken=0e2f5db93d820620</Assembly>
    <Class>Delegate.BDK.Common.EventReceivers.DocumentVersionEventReceiver</Class>
    <Data/>
    <Filter/>
  </Receiver>
  <Receiver>
    <Name/>
    <Type>10002</Type>
    <SequenceNumber>10000</SequenceNumber>
    <Assembly>Delegate.BDK.Common, Version=1.0.0.0, Culture=neutral, PublicKeyToken=0e2f5db93d820620</Assembly>
    <Class>Delegate.BDK.Common.EventReceivers.DocumentVersionEventReceiver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HRGDocument" ma:contentTypeID="0x010100856CFDFD82159B42AC19C8F871F139BC00E416866D68BF3F4EA211F10BDA8AA71D" ma:contentTypeVersion="71" ma:contentTypeDescription="" ma:contentTypeScope="" ma:versionID="78c7233e45f892ba627d74cf407350d1">
  <xsd:schema xmlns:xsd="http://www.w3.org/2001/XMLSchema" xmlns:p="http://schemas.microsoft.com/office/2006/metadata/properties" xmlns:ns1="http://schemas.microsoft.com/sharepoint/v3" xmlns:ns2="af6098ca-818a-4a7d-94c5-6662521679a0" targetNamespace="http://schemas.microsoft.com/office/2006/metadata/properties" ma:root="true" ma:fieldsID="ff02a15cdc80029c272a8769bc81ef63" ns1:_="" ns2:_="">
    <xsd:import namespace="http://schemas.microsoft.com/sharepoint/v3"/>
    <xsd:import namespace="af6098ca-818a-4a7d-94c5-6662521679a0"/>
    <xsd:element name="properties">
      <xsd:complexType>
        <xsd:sequence>
          <xsd:element name="documentManagement">
            <xsd:complexType>
              <xsd:all>
                <xsd:element ref="ns2:llActivity"/>
                <xsd:element ref="ns2:KHRGSubActivity" minOccurs="0"/>
                <xsd:element ref="ns2:llDocumentType"/>
                <xsd:element ref="ns2:llDiscipline"/>
                <xsd:element ref="ns2:KHRGSubDiscipline" minOccurs="0"/>
                <xsd:element ref="ns2:Locality" minOccurs="0"/>
                <xsd:element ref="ns2:KHRGStationingStart" minOccurs="0"/>
                <xsd:element ref="ns2:KHRGStationingEnd" minOccurs="0"/>
                <xsd:element ref="ns2:llDocumentStatus"/>
                <xsd:element ref="ns2:KHRGComments" minOccurs="0"/>
                <xsd:element ref="ns2:Document_x0020_owner" minOccurs="0"/>
                <xsd:element ref="ns2:Approver" minOccurs="0"/>
                <xsd:element ref="ns2:DocumentStatus" minOccurs="0"/>
                <xsd:element ref="ns1:EmailTo" minOccurs="0"/>
                <xsd:element ref="ns1:EmailSender" minOccurs="0"/>
                <xsd:element ref="ns1:EmailCc" minOccurs="0"/>
                <xsd:element ref="ns1:EmailFrom" minOccurs="0"/>
                <xsd:element ref="ns1:EmailSubject" minOccurs="0"/>
                <xsd:element ref="ns2:Discipline" minOccurs="0"/>
                <xsd:element ref="ns2:DocumentType" minOccurs="0"/>
                <xsd:element ref="ns2:Stationing" minOccurs="0"/>
                <xsd:element ref="ns2:Activity" minOccurs="0"/>
                <xsd:element ref="ns2:KHRGDocumentID" minOccurs="0"/>
                <xsd:element ref="ns2:_DocVersionLabe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EmailTo" ma:index="16" nillable="true" ma:displayName="E-Mail To" ma:hidden="true" ma:internalName="EmailTo">
      <xsd:simpleType>
        <xsd:restriction base="dms:Note"/>
      </xsd:simpleType>
    </xsd:element>
    <xsd:element name="EmailSender" ma:index="18" nillable="true" ma:displayName="E-Mail Sender" ma:hidden="true" ma:internalName="EmailSender">
      <xsd:simpleType>
        <xsd:restriction base="dms:Note"/>
      </xsd:simpleType>
    </xsd:element>
    <xsd:element name="EmailCc" ma:index="22" nillable="true" ma:displayName="E-Mail Cc" ma:hidden="true" ma:internalName="EmailCc">
      <xsd:simpleType>
        <xsd:restriction base="dms:Note"/>
      </xsd:simpleType>
    </xsd:element>
    <xsd:element name="EmailFrom" ma:index="24" nillable="true" ma:displayName="E-Mail From" ma:hidden="true" ma:internalName="EmailFrom">
      <xsd:simpleType>
        <xsd:restriction base="dms:Text"/>
      </xsd:simpleType>
    </xsd:element>
    <xsd:element name="EmailSubject" ma:index="25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af6098ca-818a-4a7d-94c5-6662521679a0" elementFormDefault="qualified">
    <xsd:import namespace="http://schemas.microsoft.com/office/2006/documentManagement/types"/>
    <xsd:element name="llActivity" ma:index="2" ma:displayName="Activity" ma:list="b856e2ab-d554-4bdd-9c56-e6079b06effc" ma:internalName="llActivity" ma:showField="Danish" ma:web="af6098ca-818a-4a7d-94c5-6662521679a0">
      <xsd:simpleType>
        <xsd:restriction base="dms:Unknown"/>
      </xsd:simpleType>
    </xsd:element>
    <xsd:element name="KHRGSubActivity" ma:index="3" nillable="true" ma:displayName="Sub Activity" ma:list="685e3b73-6679-4bd4-b838-dfe2edd1e02d" ma:internalName="KHRGSubActivity" ma:showField="English" ma:web="af6098ca-818a-4a7d-94c5-6662521679a0">
      <xsd:simpleType>
        <xsd:restriction base="dms:Unknown"/>
      </xsd:simpleType>
    </xsd:element>
    <xsd:element name="llDocumentType" ma:index="4" ma:displayName="Document Type" ma:list="dd6effa2-d126-4012-aead-f190fb312863" ma:internalName="llDocumentType" ma:showField="English" ma:web="af6098ca-818a-4a7d-94c5-6662521679a0">
      <xsd:simpleType>
        <xsd:restriction base="dms:Unknown"/>
      </xsd:simpleType>
    </xsd:element>
    <xsd:element name="llDiscipline" ma:index="5" ma:displayName="Discipline" ma:list="9caab507-6cc6-4a75-8140-c3a065c71ba5" ma:internalName="llDiscipline" ma:showField="English" ma:web="af6098ca-818a-4a7d-94c5-6662521679a0">
      <xsd:simpleType>
        <xsd:restriction base="dms:Unknown"/>
      </xsd:simpleType>
    </xsd:element>
    <xsd:element name="KHRGSubDiscipline" ma:index="6" nillable="true" ma:displayName="SubDiscipline" ma:list="517669e2-1517-4cf7-9014-48ff18476081" ma:internalName="KHRGSubDiscipline" ma:showField="English" ma:web="af6098ca-818a-4a7d-94c5-6662521679a0">
      <xsd:simpleType>
        <xsd:restriction base="dms:Unknown"/>
      </xsd:simpleType>
    </xsd:element>
    <xsd:element name="Locality" ma:index="7" nillable="true" ma:displayName="Locality" ma:list="{d258c469-b89d-42a6-99a8-bf9bff37006c}" ma:internalName="Locality" ma:showField="English" ma:web="af6098ca-818a-4a7d-94c5-666252167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HRGStationingStart" ma:index="8" nillable="true" ma:displayName="Stationing start" ma:decimals="0" ma:default="0" ma:description="Stationing start position in meters e.g. 10600" ma:internalName="KHRGStationingStart" ma:percentage="FALSE">
      <xsd:simpleType>
        <xsd:restriction base="dms:Number">
          <xsd:maxInclusive value="7000000"/>
          <xsd:minInclusive value="0"/>
        </xsd:restriction>
      </xsd:simpleType>
    </xsd:element>
    <xsd:element name="KHRGStationingEnd" ma:index="9" nillable="true" ma:displayName="Stationing end" ma:decimals="0" ma:default="0" ma:description="End Stationing position in meters. E.g. 12600. If only one station point then set start and end to same value." ma:internalName="KHRGStationingEnd" ma:percentage="FALSE">
      <xsd:simpleType>
        <xsd:restriction base="dms:Number">
          <xsd:maxInclusive value="7000000"/>
          <xsd:minInclusive value="0"/>
        </xsd:restriction>
      </xsd:simpleType>
    </xsd:element>
    <xsd:element name="llDocumentStatus" ma:index="10" ma:displayName="Document Status" ma:list="6a4d1407-d18e-4fef-8385-c85ba447dfd8" ma:internalName="llDocumentStatus" ma:showField="English" ma:web="af6098ca-818a-4a7d-94c5-6662521679a0">
      <xsd:simpleType>
        <xsd:restriction base="dms:Unknown"/>
      </xsd:simpleType>
    </xsd:element>
    <xsd:element name="KHRGComments" ma:index="11" nillable="true" ma:displayName="KHRGComments" ma:internalName="KHRGComments">
      <xsd:simpleType>
        <xsd:restriction base="dms:Note"/>
      </xsd:simpleType>
    </xsd:element>
    <xsd:element name="Document_x0020_owner" ma:index="12" nillable="true" ma:displayName="Document owner" ma:list="UserInfo" ma:internalName="Document_x0020_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" ma:index="13" nillable="true" ma:displayName="BDK Approver" ma:list="UserInfo" ma:internalName="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Status" ma:index="14" nillable="true" ma:displayName="DocumentStatus_v1" ma:hidden="true" ma:list="{6a4d1407-d18e-4fef-8385-c85ba447dfd8}" ma:internalName="DocumentStatus" ma:readOnly="false" ma:showField="English" ma:web="af6098ca-818a-4a7d-94c5-6662521679a0">
      <xsd:simpleType>
        <xsd:restriction base="dms:Lookup"/>
      </xsd:simpleType>
    </xsd:element>
    <xsd:element name="Discipline" ma:index="26" nillable="true" ma:displayName="Discipline_v1" ma:hidden="true" ma:list="{9caab507-6cc6-4a75-8140-c3a065c71ba5}" ma:internalName="Discipline" ma:readOnly="false" ma:showField="English" ma:web="af6098ca-818a-4a7d-94c5-6662521679a0">
      <xsd:simpleType>
        <xsd:restriction base="dms:Lookup"/>
      </xsd:simpleType>
    </xsd:element>
    <xsd:element name="DocumentType" ma:index="27" nillable="true" ma:displayName="DocumentType_v1" ma:hidden="true" ma:list="{dd6effa2-d126-4012-aead-f190fb312863}" ma:internalName="DocumentType" ma:readOnly="false" ma:showField="English" ma:web="af6098ca-818a-4a7d-94c5-6662521679a0">
      <xsd:simpleType>
        <xsd:restriction base="dms:Lookup"/>
      </xsd:simpleType>
    </xsd:element>
    <xsd:element name="Stationing" ma:index="28" nillable="true" ma:displayName="Stationing" ma:hidden="true" ma:internalName="Stationing" ma:readOnly="false" ma:percentage="FALSE">
      <xsd:simpleType>
        <xsd:restriction base="dms:Number"/>
      </xsd:simpleType>
    </xsd:element>
    <xsd:element name="Activity" ma:index="29" nillable="true" ma:displayName="Activity_v1" ma:hidden="true" ma:list="{b856e2ab-d554-4bdd-9c56-e6079b06effc}" ma:internalName="Activity" ma:readOnly="false" ma:showField="Danish" ma:web="af6098ca-818a-4a7d-94c5-6662521679a0">
      <xsd:simpleType>
        <xsd:restriction base="dms:Lookup"/>
      </xsd:simpleType>
    </xsd:element>
    <xsd:element name="KHRGDocumentID" ma:index="30" nillable="true" ma:displayName="DocumentID" ma:hidden="true" ma:internalName="KHRGDocumentID" ma:readOnly="false">
      <xsd:simpleType>
        <xsd:restriction base="dms:Text">
          <xsd:maxLength value="255"/>
        </xsd:restriction>
      </xsd:simpleType>
    </xsd:element>
    <xsd:element name="_DocVersionLabel" ma:index="33" nillable="true" ma:displayName="_DocVersionLabel" ma:internalName="_DocVersionLabel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0F83D0A-ECB7-404C-96B4-3FBF23337D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789B1-954A-498E-BE0F-D49559BDA0F9}">
  <ds:schemaRefs>
    <ds:schemaRef ds:uri="http://schemas.microsoft.com/office/2006/metadata/properties"/>
    <ds:schemaRef ds:uri="http://purl.org/dc/dcmitype/"/>
    <ds:schemaRef ds:uri="af6098ca-818a-4a7d-94c5-6662521679a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EAFD920-8F51-470C-83E7-77A88314E8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820B7E-CD33-4573-B535-B4C440A60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f6098ca-818a-4a7d-94c5-6662521679a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Banedanmark Powerpointskabelon</Template>
  <TotalTime>4292</TotalTime>
  <Words>655</Words>
  <Application>Microsoft Office PowerPoint</Application>
  <PresentationFormat>Skærmshow (4:3)</PresentationFormat>
  <Paragraphs>121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27</vt:i4>
      </vt:variant>
    </vt:vector>
  </HeadingPairs>
  <TitlesOfParts>
    <vt:vector size="28" baseType="lpstr">
      <vt:lpstr>Banedanmark Powerpointskabelon</vt:lpstr>
      <vt:lpstr>3D modellering på den nye bane København-Ringsted</vt:lpstr>
      <vt:lpstr>The New Line Copenhagen-Ringsted</vt:lpstr>
      <vt:lpstr>Organisation</vt:lpstr>
      <vt:lpstr>Baggrund</vt:lpstr>
      <vt:lpstr>PowerPoint-præsentation</vt:lpstr>
      <vt:lpstr>Baggrund</vt:lpstr>
      <vt:lpstr>Baggrund</vt:lpstr>
      <vt:lpstr>Baggrund</vt:lpstr>
      <vt:lpstr>Baggrund</vt:lpstr>
      <vt:lpstr>Vi bygger infrastruktur i verdensklasse, hvad er problemet???</vt:lpstr>
      <vt:lpstr>Hvordan løser vi problemet?</vt:lpstr>
      <vt:lpstr>PowerPoint-præsentation</vt:lpstr>
      <vt:lpstr>Basis for bygherrekrav</vt:lpstr>
      <vt:lpstr>Bygherrens CAD-organisation</vt:lpstr>
      <vt:lpstr>Eksempler fra det første udbud</vt:lpstr>
      <vt:lpstr>Eksempler fra det første udbud</vt:lpstr>
      <vt:lpstr>Eksempler fra det første udbud</vt:lpstr>
      <vt:lpstr>Eksempler fra det første udbud</vt:lpstr>
      <vt:lpstr>Eksempler fra det første udbud</vt:lpstr>
      <vt:lpstr>Eksempler fra det første udbud</vt:lpstr>
      <vt:lpstr>Hvad fanger vi?</vt:lpstr>
      <vt:lpstr>Hvad fanger vi?</vt:lpstr>
      <vt:lpstr>Hvad fanger vi?</vt:lpstr>
      <vt:lpstr>Hvad fanger vi?</vt:lpstr>
      <vt:lpstr>Erfaringer fra de første bud</vt:lpstr>
      <vt:lpstr>Erfaringer fra de første bud</vt:lpstr>
      <vt:lpstr>De næste trin</vt:lpstr>
    </vt:vector>
  </TitlesOfParts>
  <Company>Banedanmark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Powerpointskabelon (rådgivere)</dc:title>
  <dc:creator>Berit Jendal</dc:creator>
  <cp:lastModifiedBy>Gita Monshizadeh (GIMO)</cp:lastModifiedBy>
  <cp:revision>122</cp:revision>
  <dcterms:created xsi:type="dcterms:W3CDTF">2010-12-09T13:02:57Z</dcterms:created>
  <dcterms:modified xsi:type="dcterms:W3CDTF">2013-03-21T15:19:00Z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0x010100856CFDFD82159B42AC19C8F871F139BC00E416866D68BF3F4EA211F10BDA8AA71D</vt:lpwstr>
  </property>
</Properties>
</file>