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46"/>
  </p:notesMasterIdLst>
  <p:sldIdLst>
    <p:sldId id="261" r:id="rId2"/>
    <p:sldId id="406" r:id="rId3"/>
    <p:sldId id="343" r:id="rId4"/>
    <p:sldId id="346" r:id="rId5"/>
    <p:sldId id="345" r:id="rId6"/>
    <p:sldId id="347" r:id="rId7"/>
    <p:sldId id="348" r:id="rId8"/>
    <p:sldId id="370" r:id="rId9"/>
    <p:sldId id="364" r:id="rId10"/>
    <p:sldId id="360" r:id="rId11"/>
    <p:sldId id="361" r:id="rId12"/>
    <p:sldId id="366" r:id="rId13"/>
    <p:sldId id="369" r:id="rId14"/>
    <p:sldId id="368" r:id="rId15"/>
    <p:sldId id="386" r:id="rId16"/>
    <p:sldId id="388" r:id="rId17"/>
    <p:sldId id="389" r:id="rId18"/>
    <p:sldId id="384" r:id="rId19"/>
    <p:sldId id="367" r:id="rId20"/>
    <p:sldId id="373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96" r:id="rId29"/>
    <p:sldId id="397" r:id="rId30"/>
    <p:sldId id="398" r:id="rId31"/>
    <p:sldId id="404" r:id="rId32"/>
    <p:sldId id="399" r:id="rId33"/>
    <p:sldId id="400" r:id="rId34"/>
    <p:sldId id="383" r:id="rId35"/>
    <p:sldId id="402" r:id="rId36"/>
    <p:sldId id="401" r:id="rId37"/>
    <p:sldId id="403" r:id="rId38"/>
    <p:sldId id="405" r:id="rId39"/>
    <p:sldId id="393" r:id="rId40"/>
    <p:sldId id="390" r:id="rId41"/>
    <p:sldId id="365" r:id="rId42"/>
    <p:sldId id="407" r:id="rId43"/>
    <p:sldId id="408" r:id="rId44"/>
    <p:sldId id="339" r:id="rId45"/>
  </p:sldIdLst>
  <p:sldSz cx="9144000" cy="6858000" type="screen4x3"/>
  <p:notesSz cx="7315200" cy="9601200"/>
  <p:embeddedFontLst>
    <p:embeddedFont>
      <p:font typeface="Verdana" pitchFamily="34" charset="0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81"/>
    <a:srgbClr val="CC9B00"/>
    <a:srgbClr val="FFD347"/>
    <a:srgbClr val="C49500"/>
    <a:srgbClr val="CC3300"/>
    <a:srgbClr val="E8E8E8"/>
    <a:srgbClr val="E4E4E4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8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OLDING10\Privat\mgs\Materialer\Arbejdslini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911892834692767E-2"/>
          <c:y val="2.5271841402103784E-2"/>
          <c:w val="0.8761938668667365"/>
          <c:h val="0.88077232159389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'Ark1'!$A$1:$B$1</c:f>
              <c:strCache>
                <c:ptCount val="1"/>
                <c:pt idx="0">
                  <c:v>Steel s235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'Ark1'!$A$3:$A$24</c:f>
              <c:numCache>
                <c:formatCode>General</c:formatCode>
                <c:ptCount val="22"/>
                <c:pt idx="0">
                  <c:v>0</c:v>
                </c:pt>
                <c:pt idx="1">
                  <c:v>0.125</c:v>
                </c:pt>
                <c:pt idx="2">
                  <c:v>0.14500000000000005</c:v>
                </c:pt>
                <c:pt idx="3">
                  <c:v>0.16500000000000006</c:v>
                </c:pt>
                <c:pt idx="4">
                  <c:v>0.18500000000000005</c:v>
                </c:pt>
                <c:pt idx="5">
                  <c:v>0.20500000000000004</c:v>
                </c:pt>
                <c:pt idx="6">
                  <c:v>0.22500000000000006</c:v>
                </c:pt>
                <c:pt idx="7">
                  <c:v>0.24500000000000005</c:v>
                </c:pt>
                <c:pt idx="8">
                  <c:v>0.26500000000000001</c:v>
                </c:pt>
                <c:pt idx="9">
                  <c:v>0.28500000000000009</c:v>
                </c:pt>
                <c:pt idx="10">
                  <c:v>0.30500000000000016</c:v>
                </c:pt>
                <c:pt idx="11">
                  <c:v>0.8</c:v>
                </c:pt>
                <c:pt idx="12">
                  <c:v>1.5</c:v>
                </c:pt>
                <c:pt idx="13">
                  <c:v>2</c:v>
                </c:pt>
              </c:numCache>
            </c:numRef>
          </c:xVal>
          <c:yVal>
            <c:numRef>
              <c:f>'Ark1'!$B$3:$B$24</c:f>
              <c:numCache>
                <c:formatCode>General</c:formatCode>
                <c:ptCount val="22"/>
                <c:pt idx="0">
                  <c:v>0</c:v>
                </c:pt>
                <c:pt idx="1">
                  <c:v>235</c:v>
                </c:pt>
                <c:pt idx="2">
                  <c:v>225</c:v>
                </c:pt>
                <c:pt idx="3">
                  <c:v>235</c:v>
                </c:pt>
                <c:pt idx="4">
                  <c:v>225</c:v>
                </c:pt>
                <c:pt idx="5">
                  <c:v>235</c:v>
                </c:pt>
                <c:pt idx="6">
                  <c:v>225</c:v>
                </c:pt>
                <c:pt idx="7">
                  <c:v>235</c:v>
                </c:pt>
                <c:pt idx="8">
                  <c:v>225</c:v>
                </c:pt>
                <c:pt idx="9">
                  <c:v>235</c:v>
                </c:pt>
                <c:pt idx="10">
                  <c:v>225</c:v>
                </c:pt>
                <c:pt idx="11">
                  <c:v>310</c:v>
                </c:pt>
                <c:pt idx="12">
                  <c:v>360</c:v>
                </c:pt>
                <c:pt idx="13">
                  <c:v>320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'Ark1'!$C$1:$D$1</c:f>
              <c:strCache>
                <c:ptCount val="1"/>
                <c:pt idx="0">
                  <c:v>Fiberline SP E23</c:v>
                </c:pt>
              </c:strCache>
            </c:strRef>
          </c:tx>
          <c:spPr>
            <a:ln>
              <a:solidFill>
                <a:srgbClr val="E8DD02"/>
              </a:solidFill>
            </a:ln>
          </c:spPr>
          <c:marker>
            <c:symbol val="none"/>
          </c:marker>
          <c:xVal>
            <c:numRef>
              <c:f>'Ark1'!$C$3:$C$24</c:f>
              <c:numCache>
                <c:formatCode>General</c:formatCode>
                <c:ptCount val="22"/>
                <c:pt idx="0">
                  <c:v>0</c:v>
                </c:pt>
                <c:pt idx="1">
                  <c:v>0.9</c:v>
                </c:pt>
                <c:pt idx="2">
                  <c:v>1</c:v>
                </c:pt>
                <c:pt idx="3">
                  <c:v>1.02</c:v>
                </c:pt>
                <c:pt idx="4">
                  <c:v>1.04</c:v>
                </c:pt>
                <c:pt idx="5">
                  <c:v>1.06</c:v>
                </c:pt>
                <c:pt idx="6">
                  <c:v>1.08</c:v>
                </c:pt>
                <c:pt idx="7">
                  <c:v>1.1000000000000001</c:v>
                </c:pt>
                <c:pt idx="8">
                  <c:v>1.1200000000000001</c:v>
                </c:pt>
                <c:pt idx="9">
                  <c:v>1.1399999999999995</c:v>
                </c:pt>
                <c:pt idx="10">
                  <c:v>1.1599999999999995</c:v>
                </c:pt>
                <c:pt idx="11">
                  <c:v>1.1800000000000004</c:v>
                </c:pt>
                <c:pt idx="12">
                  <c:v>1.2</c:v>
                </c:pt>
                <c:pt idx="13">
                  <c:v>1.22</c:v>
                </c:pt>
                <c:pt idx="14">
                  <c:v>1.24</c:v>
                </c:pt>
                <c:pt idx="15">
                  <c:v>1.26</c:v>
                </c:pt>
                <c:pt idx="16">
                  <c:v>1.28</c:v>
                </c:pt>
                <c:pt idx="17">
                  <c:v>1.3</c:v>
                </c:pt>
                <c:pt idx="18">
                  <c:v>1.32</c:v>
                </c:pt>
                <c:pt idx="19">
                  <c:v>1.34</c:v>
                </c:pt>
                <c:pt idx="20">
                  <c:v>1.36</c:v>
                </c:pt>
                <c:pt idx="21">
                  <c:v>1.4</c:v>
                </c:pt>
              </c:numCache>
            </c:numRef>
          </c:xVal>
          <c:yVal>
            <c:numRef>
              <c:f>'Ark1'!$D$3:$D$24</c:f>
              <c:numCache>
                <c:formatCode>General</c:formatCode>
                <c:ptCount val="22"/>
                <c:pt idx="0">
                  <c:v>0</c:v>
                </c:pt>
                <c:pt idx="1">
                  <c:v>240</c:v>
                </c:pt>
                <c:pt idx="2">
                  <c:v>220</c:v>
                </c:pt>
                <c:pt idx="3">
                  <c:v>225</c:v>
                </c:pt>
                <c:pt idx="4">
                  <c:v>235</c:v>
                </c:pt>
                <c:pt idx="5">
                  <c:v>224</c:v>
                </c:pt>
                <c:pt idx="6">
                  <c:v>234</c:v>
                </c:pt>
                <c:pt idx="7">
                  <c:v>223</c:v>
                </c:pt>
                <c:pt idx="8">
                  <c:v>233</c:v>
                </c:pt>
                <c:pt idx="9">
                  <c:v>222</c:v>
                </c:pt>
                <c:pt idx="10">
                  <c:v>232</c:v>
                </c:pt>
                <c:pt idx="11">
                  <c:v>221</c:v>
                </c:pt>
                <c:pt idx="12">
                  <c:v>230</c:v>
                </c:pt>
                <c:pt idx="13">
                  <c:v>220</c:v>
                </c:pt>
                <c:pt idx="14">
                  <c:v>229</c:v>
                </c:pt>
                <c:pt idx="15">
                  <c:v>219</c:v>
                </c:pt>
                <c:pt idx="16">
                  <c:v>228</c:v>
                </c:pt>
                <c:pt idx="17">
                  <c:v>218</c:v>
                </c:pt>
                <c:pt idx="18">
                  <c:v>227</c:v>
                </c:pt>
                <c:pt idx="19">
                  <c:v>217</c:v>
                </c:pt>
                <c:pt idx="20">
                  <c:v>226</c:v>
                </c:pt>
                <c:pt idx="21">
                  <c:v>180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351744"/>
        <c:axId val="94353664"/>
      </c:scatterChart>
      <c:valAx>
        <c:axId val="94351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a-DK" dirty="0" smtClean="0"/>
                  <a:t>Forlængelse [%]</a:t>
                </a:r>
                <a:endParaRPr lang="da-DK" dirty="0"/>
              </a:p>
            </c:rich>
          </c:tx>
          <c:layout>
            <c:manualLayout>
              <c:xMode val="edge"/>
              <c:yMode val="edge"/>
              <c:x val="0.43889000408471557"/>
              <c:y val="0.93020448260695543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 w="28575"/>
        </c:spPr>
        <c:txPr>
          <a:bodyPr/>
          <a:lstStyle/>
          <a:p>
            <a:pPr>
              <a:defRPr b="1"/>
            </a:pPr>
            <a:endParaRPr lang="da-DK"/>
          </a:p>
        </c:txPr>
        <c:crossAx val="94353664"/>
        <c:crosses val="autoZero"/>
        <c:crossBetween val="midCat"/>
      </c:valAx>
      <c:valAx>
        <c:axId val="943536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a-DK" dirty="0" smtClean="0"/>
                  <a:t>Spænding</a:t>
                </a:r>
                <a:r>
                  <a:rPr lang="da-DK" baseline="0" dirty="0" smtClean="0"/>
                  <a:t> </a:t>
                </a:r>
                <a:r>
                  <a:rPr lang="da-DK" dirty="0" smtClean="0"/>
                  <a:t>[MPa</a:t>
                </a:r>
                <a:r>
                  <a:rPr lang="da-DK" dirty="0"/>
                  <a:t>]</a:t>
                </a:r>
              </a:p>
            </c:rich>
          </c:tx>
          <c:layout>
            <c:manualLayout>
              <c:xMode val="edge"/>
              <c:yMode val="edge"/>
              <c:x val="3.2415586466564957E-2"/>
              <c:y val="0.33796549241865054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spPr>
          <a:ln w="28575"/>
        </c:spPr>
        <c:txPr>
          <a:bodyPr/>
          <a:lstStyle/>
          <a:p>
            <a:pPr>
              <a:defRPr b="1"/>
            </a:pPr>
            <a:endParaRPr lang="da-DK"/>
          </a:p>
        </c:txPr>
        <c:crossAx val="9435174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b="1"/>
          </a:pPr>
          <a:endParaRPr lang="da-DK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12B1A5-96FB-44E8-89E4-FDDC7E697AA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AAC4708-84F3-4B16-AB85-29A7E044BB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8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C4708-84F3-4B16-AB85-29A7E044BB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2976" y="2214554"/>
            <a:ext cx="7772400" cy="954107"/>
          </a:xfrm>
          <a:prstGeom prst="rect">
            <a:avLst/>
          </a:prstGeom>
        </p:spPr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da-DK" dirty="0" smtClean="0"/>
              <a:t>Klik for at redigere titeltypografi i masteren</a:t>
            </a:r>
            <a:endParaRPr lang="en-US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243166" y="3429000"/>
            <a:ext cx="6686552" cy="10715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en-US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697442" y="5929330"/>
            <a:ext cx="4160838" cy="811213"/>
            <a:chOff x="432" y="3350"/>
            <a:chExt cx="4856" cy="874"/>
          </a:xfrm>
        </p:grpSpPr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32" y="3937"/>
              <a:ext cx="1201" cy="2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968" y="3937"/>
              <a:ext cx="1825" cy="2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534" y="3844"/>
              <a:ext cx="196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49" y="234"/>
                </a:cxn>
                <a:cxn ang="0">
                  <a:pos x="49" y="132"/>
                </a:cxn>
                <a:cxn ang="0">
                  <a:pos x="189" y="132"/>
                </a:cxn>
                <a:cxn ang="0">
                  <a:pos x="189" y="94"/>
                </a:cxn>
                <a:cxn ang="0">
                  <a:pos x="49" y="94"/>
                </a:cxn>
                <a:cxn ang="0">
                  <a:pos x="49" y="35"/>
                </a:cxn>
                <a:cxn ang="0">
                  <a:pos x="197" y="35"/>
                </a:cxn>
                <a:cxn ang="0">
                  <a:pos x="197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197" h="234">
                  <a:moveTo>
                    <a:pt x="0" y="234"/>
                  </a:moveTo>
                  <a:lnTo>
                    <a:pt x="49" y="234"/>
                  </a:lnTo>
                  <a:lnTo>
                    <a:pt x="49" y="132"/>
                  </a:lnTo>
                  <a:lnTo>
                    <a:pt x="189" y="132"/>
                  </a:lnTo>
                  <a:lnTo>
                    <a:pt x="189" y="94"/>
                  </a:lnTo>
                  <a:lnTo>
                    <a:pt x="49" y="94"/>
                  </a:lnTo>
                  <a:lnTo>
                    <a:pt x="49" y="35"/>
                  </a:lnTo>
                  <a:lnTo>
                    <a:pt x="197" y="3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786" y="3844"/>
              <a:ext cx="48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49" y="234"/>
                </a:cxn>
                <a:cxn ang="0">
                  <a:pos x="49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49" h="234">
                  <a:moveTo>
                    <a:pt x="0" y="234"/>
                  </a:moveTo>
                  <a:lnTo>
                    <a:pt x="49" y="234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906" y="3844"/>
              <a:ext cx="235" cy="234"/>
            </a:xfrm>
            <a:custGeom>
              <a:avLst/>
              <a:gdLst/>
              <a:ahLst/>
              <a:cxnLst>
                <a:cxn ang="0">
                  <a:pos x="153" y="234"/>
                </a:cxn>
                <a:cxn ang="0">
                  <a:pos x="175" y="232"/>
                </a:cxn>
                <a:cxn ang="0">
                  <a:pos x="207" y="221"/>
                </a:cxn>
                <a:cxn ang="0">
                  <a:pos x="226" y="199"/>
                </a:cxn>
                <a:cxn ang="0">
                  <a:pos x="234" y="175"/>
                </a:cxn>
                <a:cxn ang="0">
                  <a:pos x="234" y="164"/>
                </a:cxn>
                <a:cxn ang="0">
                  <a:pos x="229" y="140"/>
                </a:cxn>
                <a:cxn ang="0">
                  <a:pos x="218" y="124"/>
                </a:cxn>
                <a:cxn ang="0">
                  <a:pos x="191" y="108"/>
                </a:cxn>
                <a:cxn ang="0">
                  <a:pos x="202" y="102"/>
                </a:cxn>
                <a:cxn ang="0">
                  <a:pos x="215" y="86"/>
                </a:cxn>
                <a:cxn ang="0">
                  <a:pos x="224" y="70"/>
                </a:cxn>
                <a:cxn ang="0">
                  <a:pos x="224" y="56"/>
                </a:cxn>
                <a:cxn ang="0">
                  <a:pos x="221" y="35"/>
                </a:cxn>
                <a:cxn ang="0">
                  <a:pos x="210" y="16"/>
                </a:cxn>
                <a:cxn ang="0">
                  <a:pos x="189" y="5"/>
                </a:cxn>
                <a:cxn ang="0">
                  <a:pos x="156" y="0"/>
                </a:cxn>
                <a:cxn ang="0">
                  <a:pos x="0" y="234"/>
                </a:cxn>
                <a:cxn ang="0">
                  <a:pos x="48" y="35"/>
                </a:cxn>
                <a:cxn ang="0">
                  <a:pos x="132" y="35"/>
                </a:cxn>
                <a:cxn ang="0">
                  <a:pos x="164" y="43"/>
                </a:cxn>
                <a:cxn ang="0">
                  <a:pos x="172" y="64"/>
                </a:cxn>
                <a:cxn ang="0">
                  <a:pos x="172" y="72"/>
                </a:cxn>
                <a:cxn ang="0">
                  <a:pos x="167" y="86"/>
                </a:cxn>
                <a:cxn ang="0">
                  <a:pos x="153" y="94"/>
                </a:cxn>
                <a:cxn ang="0">
                  <a:pos x="48" y="94"/>
                </a:cxn>
                <a:cxn ang="0">
                  <a:pos x="48" y="35"/>
                </a:cxn>
                <a:cxn ang="0">
                  <a:pos x="145" y="129"/>
                </a:cxn>
                <a:cxn ang="0">
                  <a:pos x="162" y="132"/>
                </a:cxn>
                <a:cxn ang="0">
                  <a:pos x="180" y="148"/>
                </a:cxn>
                <a:cxn ang="0">
                  <a:pos x="183" y="164"/>
                </a:cxn>
                <a:cxn ang="0">
                  <a:pos x="178" y="180"/>
                </a:cxn>
                <a:cxn ang="0">
                  <a:pos x="170" y="191"/>
                </a:cxn>
                <a:cxn ang="0">
                  <a:pos x="137" y="196"/>
                </a:cxn>
                <a:cxn ang="0">
                  <a:pos x="48" y="129"/>
                </a:cxn>
              </a:cxnLst>
              <a:rect l="0" t="0" r="r" b="b"/>
              <a:pathLst>
                <a:path w="234" h="234">
                  <a:moveTo>
                    <a:pt x="0" y="234"/>
                  </a:moveTo>
                  <a:lnTo>
                    <a:pt x="153" y="234"/>
                  </a:lnTo>
                  <a:lnTo>
                    <a:pt x="153" y="234"/>
                  </a:lnTo>
                  <a:lnTo>
                    <a:pt x="175" y="232"/>
                  </a:lnTo>
                  <a:lnTo>
                    <a:pt x="194" y="226"/>
                  </a:lnTo>
                  <a:lnTo>
                    <a:pt x="207" y="221"/>
                  </a:lnTo>
                  <a:lnTo>
                    <a:pt x="218" y="210"/>
                  </a:lnTo>
                  <a:lnTo>
                    <a:pt x="226" y="199"/>
                  </a:lnTo>
                  <a:lnTo>
                    <a:pt x="232" y="188"/>
                  </a:lnTo>
                  <a:lnTo>
                    <a:pt x="234" y="175"/>
                  </a:lnTo>
                  <a:lnTo>
                    <a:pt x="234" y="164"/>
                  </a:lnTo>
                  <a:lnTo>
                    <a:pt x="234" y="164"/>
                  </a:lnTo>
                  <a:lnTo>
                    <a:pt x="232" y="151"/>
                  </a:lnTo>
                  <a:lnTo>
                    <a:pt x="229" y="140"/>
                  </a:lnTo>
                  <a:lnTo>
                    <a:pt x="226" y="132"/>
                  </a:lnTo>
                  <a:lnTo>
                    <a:pt x="218" y="124"/>
                  </a:lnTo>
                  <a:lnTo>
                    <a:pt x="205" y="113"/>
                  </a:lnTo>
                  <a:lnTo>
                    <a:pt x="191" y="108"/>
                  </a:lnTo>
                  <a:lnTo>
                    <a:pt x="191" y="108"/>
                  </a:lnTo>
                  <a:lnTo>
                    <a:pt x="202" y="102"/>
                  </a:lnTo>
                  <a:lnTo>
                    <a:pt x="213" y="91"/>
                  </a:lnTo>
                  <a:lnTo>
                    <a:pt x="215" y="86"/>
                  </a:lnTo>
                  <a:lnTo>
                    <a:pt x="221" y="78"/>
                  </a:lnTo>
                  <a:lnTo>
                    <a:pt x="224" y="70"/>
                  </a:lnTo>
                  <a:lnTo>
                    <a:pt x="224" y="56"/>
                  </a:lnTo>
                  <a:lnTo>
                    <a:pt x="224" y="56"/>
                  </a:lnTo>
                  <a:lnTo>
                    <a:pt x="224" y="46"/>
                  </a:lnTo>
                  <a:lnTo>
                    <a:pt x="221" y="35"/>
                  </a:lnTo>
                  <a:lnTo>
                    <a:pt x="215" y="27"/>
                  </a:lnTo>
                  <a:lnTo>
                    <a:pt x="210" y="16"/>
                  </a:lnTo>
                  <a:lnTo>
                    <a:pt x="199" y="10"/>
                  </a:lnTo>
                  <a:lnTo>
                    <a:pt x="189" y="5"/>
                  </a:lnTo>
                  <a:lnTo>
                    <a:pt x="175" y="0"/>
                  </a:lnTo>
                  <a:lnTo>
                    <a:pt x="156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  <a:moveTo>
                    <a:pt x="48" y="35"/>
                  </a:moveTo>
                  <a:lnTo>
                    <a:pt x="132" y="35"/>
                  </a:lnTo>
                  <a:lnTo>
                    <a:pt x="132" y="35"/>
                  </a:lnTo>
                  <a:lnTo>
                    <a:pt x="151" y="37"/>
                  </a:lnTo>
                  <a:lnTo>
                    <a:pt x="164" y="43"/>
                  </a:lnTo>
                  <a:lnTo>
                    <a:pt x="172" y="51"/>
                  </a:lnTo>
                  <a:lnTo>
                    <a:pt x="172" y="64"/>
                  </a:lnTo>
                  <a:lnTo>
                    <a:pt x="172" y="64"/>
                  </a:lnTo>
                  <a:lnTo>
                    <a:pt x="172" y="72"/>
                  </a:lnTo>
                  <a:lnTo>
                    <a:pt x="170" y="81"/>
                  </a:lnTo>
                  <a:lnTo>
                    <a:pt x="167" y="86"/>
                  </a:lnTo>
                  <a:lnTo>
                    <a:pt x="162" y="89"/>
                  </a:lnTo>
                  <a:lnTo>
                    <a:pt x="153" y="94"/>
                  </a:lnTo>
                  <a:lnTo>
                    <a:pt x="143" y="94"/>
                  </a:lnTo>
                  <a:lnTo>
                    <a:pt x="48" y="94"/>
                  </a:lnTo>
                  <a:lnTo>
                    <a:pt x="48" y="35"/>
                  </a:lnTo>
                  <a:lnTo>
                    <a:pt x="48" y="35"/>
                  </a:lnTo>
                  <a:close/>
                  <a:moveTo>
                    <a:pt x="48" y="129"/>
                  </a:moveTo>
                  <a:lnTo>
                    <a:pt x="145" y="129"/>
                  </a:lnTo>
                  <a:lnTo>
                    <a:pt x="145" y="129"/>
                  </a:lnTo>
                  <a:lnTo>
                    <a:pt x="162" y="132"/>
                  </a:lnTo>
                  <a:lnTo>
                    <a:pt x="172" y="137"/>
                  </a:lnTo>
                  <a:lnTo>
                    <a:pt x="180" y="148"/>
                  </a:lnTo>
                  <a:lnTo>
                    <a:pt x="183" y="164"/>
                  </a:lnTo>
                  <a:lnTo>
                    <a:pt x="183" y="164"/>
                  </a:lnTo>
                  <a:lnTo>
                    <a:pt x="180" y="172"/>
                  </a:lnTo>
                  <a:lnTo>
                    <a:pt x="178" y="180"/>
                  </a:lnTo>
                  <a:lnTo>
                    <a:pt x="175" y="188"/>
                  </a:lnTo>
                  <a:lnTo>
                    <a:pt x="170" y="191"/>
                  </a:lnTo>
                  <a:lnTo>
                    <a:pt x="153" y="196"/>
                  </a:lnTo>
                  <a:lnTo>
                    <a:pt x="137" y="196"/>
                  </a:lnTo>
                  <a:lnTo>
                    <a:pt x="48" y="196"/>
                  </a:lnTo>
                  <a:lnTo>
                    <a:pt x="48" y="129"/>
                  </a:lnTo>
                  <a:lnTo>
                    <a:pt x="48" y="1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1206" y="3844"/>
              <a:ext cx="208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208" y="234"/>
                </a:cxn>
                <a:cxn ang="0">
                  <a:pos x="208" y="196"/>
                </a:cxn>
                <a:cxn ang="0">
                  <a:pos x="49" y="196"/>
                </a:cxn>
                <a:cxn ang="0">
                  <a:pos x="49" y="132"/>
                </a:cxn>
                <a:cxn ang="0">
                  <a:pos x="200" y="132"/>
                </a:cxn>
                <a:cxn ang="0">
                  <a:pos x="200" y="94"/>
                </a:cxn>
                <a:cxn ang="0">
                  <a:pos x="49" y="94"/>
                </a:cxn>
                <a:cxn ang="0">
                  <a:pos x="49" y="35"/>
                </a:cxn>
                <a:cxn ang="0">
                  <a:pos x="205" y="35"/>
                </a:cxn>
                <a:cxn ang="0">
                  <a:pos x="205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208" h="234">
                  <a:moveTo>
                    <a:pt x="0" y="234"/>
                  </a:moveTo>
                  <a:lnTo>
                    <a:pt x="208" y="234"/>
                  </a:lnTo>
                  <a:lnTo>
                    <a:pt x="208" y="196"/>
                  </a:lnTo>
                  <a:lnTo>
                    <a:pt x="49" y="196"/>
                  </a:lnTo>
                  <a:lnTo>
                    <a:pt x="49" y="132"/>
                  </a:lnTo>
                  <a:lnTo>
                    <a:pt x="200" y="132"/>
                  </a:lnTo>
                  <a:lnTo>
                    <a:pt x="200" y="94"/>
                  </a:lnTo>
                  <a:lnTo>
                    <a:pt x="49" y="94"/>
                  </a:lnTo>
                  <a:lnTo>
                    <a:pt x="49" y="35"/>
                  </a:lnTo>
                  <a:lnTo>
                    <a:pt x="205" y="35"/>
                  </a:lnTo>
                  <a:lnTo>
                    <a:pt x="205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1475" y="3844"/>
              <a:ext cx="235" cy="234"/>
            </a:xfrm>
            <a:custGeom>
              <a:avLst/>
              <a:gdLst/>
              <a:ahLst/>
              <a:cxnLst>
                <a:cxn ang="0">
                  <a:pos x="48" y="234"/>
                </a:cxn>
                <a:cxn ang="0">
                  <a:pos x="132" y="143"/>
                </a:cxn>
                <a:cxn ang="0">
                  <a:pos x="146" y="143"/>
                </a:cxn>
                <a:cxn ang="0">
                  <a:pos x="162" y="151"/>
                </a:cxn>
                <a:cxn ang="0">
                  <a:pos x="170" y="167"/>
                </a:cxn>
                <a:cxn ang="0">
                  <a:pos x="173" y="199"/>
                </a:cxn>
                <a:cxn ang="0">
                  <a:pos x="175" y="221"/>
                </a:cxn>
                <a:cxn ang="0">
                  <a:pos x="235" y="234"/>
                </a:cxn>
                <a:cxn ang="0">
                  <a:pos x="226" y="223"/>
                </a:cxn>
                <a:cxn ang="0">
                  <a:pos x="224" y="183"/>
                </a:cxn>
                <a:cxn ang="0">
                  <a:pos x="221" y="161"/>
                </a:cxn>
                <a:cxn ang="0">
                  <a:pos x="213" y="134"/>
                </a:cxn>
                <a:cxn ang="0">
                  <a:pos x="199" y="124"/>
                </a:cxn>
                <a:cxn ang="0">
                  <a:pos x="189" y="121"/>
                </a:cxn>
                <a:cxn ang="0">
                  <a:pos x="205" y="113"/>
                </a:cxn>
                <a:cxn ang="0">
                  <a:pos x="224" y="83"/>
                </a:cxn>
                <a:cxn ang="0">
                  <a:pos x="229" y="62"/>
                </a:cxn>
                <a:cxn ang="0">
                  <a:pos x="226" y="51"/>
                </a:cxn>
                <a:cxn ang="0">
                  <a:pos x="218" y="27"/>
                </a:cxn>
                <a:cxn ang="0">
                  <a:pos x="199" y="10"/>
                </a:cxn>
                <a:cxn ang="0">
                  <a:pos x="170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48" y="35"/>
                </a:cxn>
                <a:cxn ang="0">
                  <a:pos x="135" y="35"/>
                </a:cxn>
                <a:cxn ang="0">
                  <a:pos x="164" y="43"/>
                </a:cxn>
                <a:cxn ang="0">
                  <a:pos x="173" y="54"/>
                </a:cxn>
                <a:cxn ang="0">
                  <a:pos x="175" y="70"/>
                </a:cxn>
                <a:cxn ang="0">
                  <a:pos x="175" y="78"/>
                </a:cxn>
                <a:cxn ang="0">
                  <a:pos x="170" y="91"/>
                </a:cxn>
                <a:cxn ang="0">
                  <a:pos x="154" y="102"/>
                </a:cxn>
                <a:cxn ang="0">
                  <a:pos x="48" y="105"/>
                </a:cxn>
              </a:cxnLst>
              <a:rect l="0" t="0" r="r" b="b"/>
              <a:pathLst>
                <a:path w="235" h="234">
                  <a:moveTo>
                    <a:pt x="0" y="234"/>
                  </a:moveTo>
                  <a:lnTo>
                    <a:pt x="48" y="234"/>
                  </a:lnTo>
                  <a:lnTo>
                    <a:pt x="48" y="143"/>
                  </a:lnTo>
                  <a:lnTo>
                    <a:pt x="132" y="143"/>
                  </a:lnTo>
                  <a:lnTo>
                    <a:pt x="132" y="143"/>
                  </a:lnTo>
                  <a:lnTo>
                    <a:pt x="146" y="143"/>
                  </a:lnTo>
                  <a:lnTo>
                    <a:pt x="154" y="145"/>
                  </a:lnTo>
                  <a:lnTo>
                    <a:pt x="162" y="151"/>
                  </a:lnTo>
                  <a:lnTo>
                    <a:pt x="167" y="159"/>
                  </a:lnTo>
                  <a:lnTo>
                    <a:pt x="170" y="167"/>
                  </a:lnTo>
                  <a:lnTo>
                    <a:pt x="173" y="175"/>
                  </a:lnTo>
                  <a:lnTo>
                    <a:pt x="173" y="199"/>
                  </a:lnTo>
                  <a:lnTo>
                    <a:pt x="173" y="199"/>
                  </a:lnTo>
                  <a:lnTo>
                    <a:pt x="175" y="221"/>
                  </a:lnTo>
                  <a:lnTo>
                    <a:pt x="181" y="234"/>
                  </a:lnTo>
                  <a:lnTo>
                    <a:pt x="235" y="234"/>
                  </a:lnTo>
                  <a:lnTo>
                    <a:pt x="235" y="234"/>
                  </a:lnTo>
                  <a:lnTo>
                    <a:pt x="226" y="223"/>
                  </a:lnTo>
                  <a:lnTo>
                    <a:pt x="224" y="210"/>
                  </a:lnTo>
                  <a:lnTo>
                    <a:pt x="224" y="183"/>
                  </a:lnTo>
                  <a:lnTo>
                    <a:pt x="224" y="183"/>
                  </a:lnTo>
                  <a:lnTo>
                    <a:pt x="221" y="161"/>
                  </a:lnTo>
                  <a:lnTo>
                    <a:pt x="216" y="143"/>
                  </a:lnTo>
                  <a:lnTo>
                    <a:pt x="213" y="134"/>
                  </a:lnTo>
                  <a:lnTo>
                    <a:pt x="208" y="129"/>
                  </a:lnTo>
                  <a:lnTo>
                    <a:pt x="199" y="124"/>
                  </a:lnTo>
                  <a:lnTo>
                    <a:pt x="189" y="121"/>
                  </a:lnTo>
                  <a:lnTo>
                    <a:pt x="189" y="121"/>
                  </a:lnTo>
                  <a:lnTo>
                    <a:pt x="189" y="121"/>
                  </a:lnTo>
                  <a:lnTo>
                    <a:pt x="205" y="113"/>
                  </a:lnTo>
                  <a:lnTo>
                    <a:pt x="216" y="99"/>
                  </a:lnTo>
                  <a:lnTo>
                    <a:pt x="224" y="83"/>
                  </a:lnTo>
                  <a:lnTo>
                    <a:pt x="226" y="75"/>
                  </a:lnTo>
                  <a:lnTo>
                    <a:pt x="229" y="62"/>
                  </a:lnTo>
                  <a:lnTo>
                    <a:pt x="229" y="62"/>
                  </a:lnTo>
                  <a:lnTo>
                    <a:pt x="226" y="51"/>
                  </a:lnTo>
                  <a:lnTo>
                    <a:pt x="224" y="37"/>
                  </a:lnTo>
                  <a:lnTo>
                    <a:pt x="218" y="27"/>
                  </a:lnTo>
                  <a:lnTo>
                    <a:pt x="210" y="16"/>
                  </a:lnTo>
                  <a:lnTo>
                    <a:pt x="199" y="10"/>
                  </a:lnTo>
                  <a:lnTo>
                    <a:pt x="186" y="2"/>
                  </a:lnTo>
                  <a:lnTo>
                    <a:pt x="170" y="0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  <a:moveTo>
                    <a:pt x="48" y="105"/>
                  </a:moveTo>
                  <a:lnTo>
                    <a:pt x="48" y="35"/>
                  </a:lnTo>
                  <a:lnTo>
                    <a:pt x="135" y="35"/>
                  </a:lnTo>
                  <a:lnTo>
                    <a:pt x="135" y="35"/>
                  </a:lnTo>
                  <a:lnTo>
                    <a:pt x="151" y="37"/>
                  </a:lnTo>
                  <a:lnTo>
                    <a:pt x="164" y="43"/>
                  </a:lnTo>
                  <a:lnTo>
                    <a:pt x="170" y="48"/>
                  </a:lnTo>
                  <a:lnTo>
                    <a:pt x="173" y="54"/>
                  </a:lnTo>
                  <a:lnTo>
                    <a:pt x="175" y="62"/>
                  </a:lnTo>
                  <a:lnTo>
                    <a:pt x="175" y="70"/>
                  </a:lnTo>
                  <a:lnTo>
                    <a:pt x="175" y="70"/>
                  </a:lnTo>
                  <a:lnTo>
                    <a:pt x="175" y="78"/>
                  </a:lnTo>
                  <a:lnTo>
                    <a:pt x="173" y="86"/>
                  </a:lnTo>
                  <a:lnTo>
                    <a:pt x="170" y="91"/>
                  </a:lnTo>
                  <a:lnTo>
                    <a:pt x="164" y="97"/>
                  </a:lnTo>
                  <a:lnTo>
                    <a:pt x="154" y="102"/>
                  </a:lnTo>
                  <a:lnTo>
                    <a:pt x="135" y="105"/>
                  </a:lnTo>
                  <a:lnTo>
                    <a:pt x="48" y="105"/>
                  </a:lnTo>
                  <a:lnTo>
                    <a:pt x="48" y="1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1770" y="3844"/>
              <a:ext cx="191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191" y="234"/>
                </a:cxn>
                <a:cxn ang="0">
                  <a:pos x="191" y="196"/>
                </a:cxn>
                <a:cxn ang="0">
                  <a:pos x="48" y="196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191" h="234">
                  <a:moveTo>
                    <a:pt x="0" y="234"/>
                  </a:moveTo>
                  <a:lnTo>
                    <a:pt x="191" y="234"/>
                  </a:lnTo>
                  <a:lnTo>
                    <a:pt x="191" y="196"/>
                  </a:lnTo>
                  <a:lnTo>
                    <a:pt x="48" y="196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2012" y="3844"/>
              <a:ext cx="52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51" y="234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51" h="234">
                  <a:moveTo>
                    <a:pt x="0" y="234"/>
                  </a:moveTo>
                  <a:lnTo>
                    <a:pt x="51" y="234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135" y="3844"/>
              <a:ext cx="245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49" y="234"/>
                </a:cxn>
                <a:cxn ang="0">
                  <a:pos x="49" y="56"/>
                </a:cxn>
                <a:cxn ang="0">
                  <a:pos x="49" y="56"/>
                </a:cxn>
                <a:cxn ang="0">
                  <a:pos x="192" y="234"/>
                </a:cxn>
                <a:cxn ang="0">
                  <a:pos x="246" y="234"/>
                </a:cxn>
                <a:cxn ang="0">
                  <a:pos x="246" y="0"/>
                </a:cxn>
                <a:cxn ang="0">
                  <a:pos x="200" y="0"/>
                </a:cxn>
                <a:cxn ang="0">
                  <a:pos x="200" y="175"/>
                </a:cxn>
                <a:cxn ang="0">
                  <a:pos x="200" y="175"/>
                </a:cxn>
                <a:cxn ang="0">
                  <a:pos x="59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246" h="234">
                  <a:moveTo>
                    <a:pt x="0" y="234"/>
                  </a:moveTo>
                  <a:lnTo>
                    <a:pt x="49" y="234"/>
                  </a:lnTo>
                  <a:lnTo>
                    <a:pt x="49" y="56"/>
                  </a:lnTo>
                  <a:lnTo>
                    <a:pt x="49" y="56"/>
                  </a:lnTo>
                  <a:lnTo>
                    <a:pt x="192" y="234"/>
                  </a:lnTo>
                  <a:lnTo>
                    <a:pt x="246" y="234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175"/>
                  </a:lnTo>
                  <a:lnTo>
                    <a:pt x="200" y="17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2451" y="3844"/>
              <a:ext cx="209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208" y="234"/>
                </a:cxn>
                <a:cxn ang="0">
                  <a:pos x="208" y="196"/>
                </a:cxn>
                <a:cxn ang="0">
                  <a:pos x="52" y="196"/>
                </a:cxn>
                <a:cxn ang="0">
                  <a:pos x="52" y="132"/>
                </a:cxn>
                <a:cxn ang="0">
                  <a:pos x="200" y="132"/>
                </a:cxn>
                <a:cxn ang="0">
                  <a:pos x="200" y="94"/>
                </a:cxn>
                <a:cxn ang="0">
                  <a:pos x="52" y="94"/>
                </a:cxn>
                <a:cxn ang="0">
                  <a:pos x="52" y="35"/>
                </a:cxn>
                <a:cxn ang="0">
                  <a:pos x="205" y="35"/>
                </a:cxn>
                <a:cxn ang="0">
                  <a:pos x="205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208" h="234">
                  <a:moveTo>
                    <a:pt x="0" y="234"/>
                  </a:moveTo>
                  <a:lnTo>
                    <a:pt x="208" y="234"/>
                  </a:lnTo>
                  <a:lnTo>
                    <a:pt x="208" y="196"/>
                  </a:lnTo>
                  <a:lnTo>
                    <a:pt x="52" y="196"/>
                  </a:lnTo>
                  <a:lnTo>
                    <a:pt x="52" y="132"/>
                  </a:lnTo>
                  <a:lnTo>
                    <a:pt x="200" y="132"/>
                  </a:lnTo>
                  <a:lnTo>
                    <a:pt x="200" y="94"/>
                  </a:lnTo>
                  <a:lnTo>
                    <a:pt x="52" y="94"/>
                  </a:lnTo>
                  <a:lnTo>
                    <a:pt x="52" y="35"/>
                  </a:lnTo>
                  <a:lnTo>
                    <a:pt x="205" y="35"/>
                  </a:lnTo>
                  <a:lnTo>
                    <a:pt x="205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2844" y="3837"/>
              <a:ext cx="239" cy="246"/>
            </a:xfrm>
            <a:custGeom>
              <a:avLst/>
              <a:gdLst/>
              <a:ahLst/>
              <a:cxnLst>
                <a:cxn ang="0">
                  <a:pos x="226" y="151"/>
                </a:cxn>
                <a:cxn ang="0">
                  <a:pos x="213" y="186"/>
                </a:cxn>
                <a:cxn ang="0">
                  <a:pos x="191" y="211"/>
                </a:cxn>
                <a:cxn ang="0">
                  <a:pos x="161" y="227"/>
                </a:cxn>
                <a:cxn ang="0">
                  <a:pos x="124" y="232"/>
                </a:cxn>
                <a:cxn ang="0">
                  <a:pos x="99" y="229"/>
                </a:cxn>
                <a:cxn ang="0">
                  <a:pos x="56" y="213"/>
                </a:cxn>
                <a:cxn ang="0">
                  <a:pos x="29" y="184"/>
                </a:cxn>
                <a:cxn ang="0">
                  <a:pos x="16" y="143"/>
                </a:cxn>
                <a:cxn ang="0">
                  <a:pos x="13" y="122"/>
                </a:cxn>
                <a:cxn ang="0">
                  <a:pos x="21" y="81"/>
                </a:cxn>
                <a:cxn ang="0">
                  <a:pos x="43" y="46"/>
                </a:cxn>
                <a:cxn ang="0">
                  <a:pos x="78" y="22"/>
                </a:cxn>
                <a:cxn ang="0">
                  <a:pos x="124" y="14"/>
                </a:cxn>
                <a:cxn ang="0">
                  <a:pos x="140" y="14"/>
                </a:cxn>
                <a:cxn ang="0">
                  <a:pos x="172" y="22"/>
                </a:cxn>
                <a:cxn ang="0">
                  <a:pos x="196" y="38"/>
                </a:cxn>
                <a:cxn ang="0">
                  <a:pos x="215" y="62"/>
                </a:cxn>
                <a:cxn ang="0">
                  <a:pos x="237" y="78"/>
                </a:cxn>
                <a:cxn ang="0">
                  <a:pos x="229" y="60"/>
                </a:cxn>
                <a:cxn ang="0">
                  <a:pos x="210" y="30"/>
                </a:cxn>
                <a:cxn ang="0">
                  <a:pos x="180" y="11"/>
                </a:cxn>
                <a:cxn ang="0">
                  <a:pos x="145" y="0"/>
                </a:cxn>
                <a:cxn ang="0">
                  <a:pos x="124" y="0"/>
                </a:cxn>
                <a:cxn ang="0">
                  <a:pos x="67" y="11"/>
                </a:cxn>
                <a:cxn ang="0">
                  <a:pos x="29" y="41"/>
                </a:cxn>
                <a:cxn ang="0">
                  <a:pos x="5" y="78"/>
                </a:cxn>
                <a:cxn ang="0">
                  <a:pos x="0" y="122"/>
                </a:cxn>
                <a:cxn ang="0">
                  <a:pos x="2" y="151"/>
                </a:cxn>
                <a:cxn ang="0">
                  <a:pos x="18" y="197"/>
                </a:cxn>
                <a:cxn ang="0">
                  <a:pos x="54" y="227"/>
                </a:cxn>
                <a:cxn ang="0">
                  <a:pos x="99" y="243"/>
                </a:cxn>
                <a:cxn ang="0">
                  <a:pos x="124" y="246"/>
                </a:cxn>
                <a:cxn ang="0">
                  <a:pos x="172" y="238"/>
                </a:cxn>
                <a:cxn ang="0">
                  <a:pos x="207" y="216"/>
                </a:cxn>
                <a:cxn ang="0">
                  <a:pos x="229" y="184"/>
                </a:cxn>
                <a:cxn ang="0">
                  <a:pos x="240" y="151"/>
                </a:cxn>
                <a:cxn ang="0">
                  <a:pos x="226" y="151"/>
                </a:cxn>
              </a:cxnLst>
              <a:rect l="0" t="0" r="r" b="b"/>
              <a:pathLst>
                <a:path w="240" h="246">
                  <a:moveTo>
                    <a:pt x="226" y="151"/>
                  </a:moveTo>
                  <a:lnTo>
                    <a:pt x="226" y="151"/>
                  </a:lnTo>
                  <a:lnTo>
                    <a:pt x="221" y="170"/>
                  </a:lnTo>
                  <a:lnTo>
                    <a:pt x="213" y="186"/>
                  </a:lnTo>
                  <a:lnTo>
                    <a:pt x="202" y="200"/>
                  </a:lnTo>
                  <a:lnTo>
                    <a:pt x="191" y="211"/>
                  </a:lnTo>
                  <a:lnTo>
                    <a:pt x="178" y="221"/>
                  </a:lnTo>
                  <a:lnTo>
                    <a:pt x="161" y="227"/>
                  </a:lnTo>
                  <a:lnTo>
                    <a:pt x="143" y="232"/>
                  </a:lnTo>
                  <a:lnTo>
                    <a:pt x="124" y="232"/>
                  </a:lnTo>
                  <a:lnTo>
                    <a:pt x="124" y="232"/>
                  </a:lnTo>
                  <a:lnTo>
                    <a:pt x="99" y="229"/>
                  </a:lnTo>
                  <a:lnTo>
                    <a:pt x="75" y="224"/>
                  </a:lnTo>
                  <a:lnTo>
                    <a:pt x="56" y="213"/>
                  </a:lnTo>
                  <a:lnTo>
                    <a:pt x="43" y="200"/>
                  </a:lnTo>
                  <a:lnTo>
                    <a:pt x="29" y="184"/>
                  </a:lnTo>
                  <a:lnTo>
                    <a:pt x="21" y="165"/>
                  </a:lnTo>
                  <a:lnTo>
                    <a:pt x="16" y="143"/>
                  </a:lnTo>
                  <a:lnTo>
                    <a:pt x="13" y="122"/>
                  </a:lnTo>
                  <a:lnTo>
                    <a:pt x="13" y="122"/>
                  </a:lnTo>
                  <a:lnTo>
                    <a:pt x="16" y="100"/>
                  </a:lnTo>
                  <a:lnTo>
                    <a:pt x="21" y="81"/>
                  </a:lnTo>
                  <a:lnTo>
                    <a:pt x="32" y="62"/>
                  </a:lnTo>
                  <a:lnTo>
                    <a:pt x="43" y="46"/>
                  </a:lnTo>
                  <a:lnTo>
                    <a:pt x="59" y="33"/>
                  </a:lnTo>
                  <a:lnTo>
                    <a:pt x="78" y="22"/>
                  </a:lnTo>
                  <a:lnTo>
                    <a:pt x="99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40" y="14"/>
                  </a:lnTo>
                  <a:lnTo>
                    <a:pt x="156" y="16"/>
                  </a:lnTo>
                  <a:lnTo>
                    <a:pt x="172" y="22"/>
                  </a:lnTo>
                  <a:lnTo>
                    <a:pt x="186" y="30"/>
                  </a:lnTo>
                  <a:lnTo>
                    <a:pt x="196" y="38"/>
                  </a:lnTo>
                  <a:lnTo>
                    <a:pt x="207" y="49"/>
                  </a:lnTo>
                  <a:lnTo>
                    <a:pt x="215" y="62"/>
                  </a:lnTo>
                  <a:lnTo>
                    <a:pt x="221" y="78"/>
                  </a:lnTo>
                  <a:lnTo>
                    <a:pt x="237" y="78"/>
                  </a:lnTo>
                  <a:lnTo>
                    <a:pt x="237" y="78"/>
                  </a:lnTo>
                  <a:lnTo>
                    <a:pt x="229" y="60"/>
                  </a:lnTo>
                  <a:lnTo>
                    <a:pt x="221" y="43"/>
                  </a:lnTo>
                  <a:lnTo>
                    <a:pt x="210" y="30"/>
                  </a:lnTo>
                  <a:lnTo>
                    <a:pt x="196" y="19"/>
                  </a:lnTo>
                  <a:lnTo>
                    <a:pt x="180" y="11"/>
                  </a:lnTo>
                  <a:lnTo>
                    <a:pt x="164" y="6"/>
                  </a:lnTo>
                  <a:lnTo>
                    <a:pt x="145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94" y="3"/>
                  </a:lnTo>
                  <a:lnTo>
                    <a:pt x="67" y="11"/>
                  </a:lnTo>
                  <a:lnTo>
                    <a:pt x="45" y="25"/>
                  </a:lnTo>
                  <a:lnTo>
                    <a:pt x="29" y="41"/>
                  </a:lnTo>
                  <a:lnTo>
                    <a:pt x="16" y="60"/>
                  </a:lnTo>
                  <a:lnTo>
                    <a:pt x="5" y="78"/>
                  </a:lnTo>
                  <a:lnTo>
                    <a:pt x="0" y="100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2" y="151"/>
                  </a:lnTo>
                  <a:lnTo>
                    <a:pt x="8" y="176"/>
                  </a:lnTo>
                  <a:lnTo>
                    <a:pt x="18" y="197"/>
                  </a:lnTo>
                  <a:lnTo>
                    <a:pt x="35" y="213"/>
                  </a:lnTo>
                  <a:lnTo>
                    <a:pt x="54" y="227"/>
                  </a:lnTo>
                  <a:lnTo>
                    <a:pt x="75" y="238"/>
                  </a:lnTo>
                  <a:lnTo>
                    <a:pt x="99" y="243"/>
                  </a:lnTo>
                  <a:lnTo>
                    <a:pt x="124" y="246"/>
                  </a:lnTo>
                  <a:lnTo>
                    <a:pt x="124" y="246"/>
                  </a:lnTo>
                  <a:lnTo>
                    <a:pt x="148" y="243"/>
                  </a:lnTo>
                  <a:lnTo>
                    <a:pt x="172" y="238"/>
                  </a:lnTo>
                  <a:lnTo>
                    <a:pt x="191" y="227"/>
                  </a:lnTo>
                  <a:lnTo>
                    <a:pt x="207" y="216"/>
                  </a:lnTo>
                  <a:lnTo>
                    <a:pt x="221" y="200"/>
                  </a:lnTo>
                  <a:lnTo>
                    <a:pt x="229" y="184"/>
                  </a:lnTo>
                  <a:lnTo>
                    <a:pt x="237" y="167"/>
                  </a:lnTo>
                  <a:lnTo>
                    <a:pt x="240" y="151"/>
                  </a:lnTo>
                  <a:lnTo>
                    <a:pt x="226" y="151"/>
                  </a:lnTo>
                  <a:lnTo>
                    <a:pt x="226" y="1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0" name="Freeform 22"/>
            <p:cNvSpPr>
              <a:spLocks noEditPoints="1"/>
            </p:cNvSpPr>
            <p:nvPr/>
          </p:nvSpPr>
          <p:spPr bwMode="auto">
            <a:xfrm>
              <a:off x="3130" y="3837"/>
              <a:ext cx="250" cy="246"/>
            </a:xfrm>
            <a:custGeom>
              <a:avLst/>
              <a:gdLst/>
              <a:ahLst/>
              <a:cxnLst>
                <a:cxn ang="0">
                  <a:pos x="16" y="122"/>
                </a:cxn>
                <a:cxn ang="0">
                  <a:pos x="21" y="81"/>
                </a:cxn>
                <a:cxn ang="0">
                  <a:pos x="43" y="46"/>
                </a:cxn>
                <a:cxn ang="0">
                  <a:pos x="78" y="22"/>
                </a:cxn>
                <a:cxn ang="0">
                  <a:pos x="126" y="14"/>
                </a:cxn>
                <a:cxn ang="0">
                  <a:pos x="151" y="16"/>
                </a:cxn>
                <a:cxn ang="0">
                  <a:pos x="191" y="33"/>
                </a:cxn>
                <a:cxn ang="0">
                  <a:pos x="218" y="62"/>
                </a:cxn>
                <a:cxn ang="0">
                  <a:pos x="234" y="103"/>
                </a:cxn>
                <a:cxn ang="0">
                  <a:pos x="234" y="122"/>
                </a:cxn>
                <a:cxn ang="0">
                  <a:pos x="229" y="165"/>
                </a:cxn>
                <a:cxn ang="0">
                  <a:pos x="207" y="200"/>
                </a:cxn>
                <a:cxn ang="0">
                  <a:pos x="172" y="224"/>
                </a:cxn>
                <a:cxn ang="0">
                  <a:pos x="126" y="232"/>
                </a:cxn>
                <a:cxn ang="0">
                  <a:pos x="99" y="229"/>
                </a:cxn>
                <a:cxn ang="0">
                  <a:pos x="59" y="213"/>
                </a:cxn>
                <a:cxn ang="0">
                  <a:pos x="32" y="184"/>
                </a:cxn>
                <a:cxn ang="0">
                  <a:pos x="16" y="143"/>
                </a:cxn>
                <a:cxn ang="0">
                  <a:pos x="16" y="122"/>
                </a:cxn>
                <a:cxn ang="0">
                  <a:pos x="0" y="122"/>
                </a:cxn>
                <a:cxn ang="0">
                  <a:pos x="5" y="162"/>
                </a:cxn>
                <a:cxn ang="0">
                  <a:pos x="26" y="202"/>
                </a:cxn>
                <a:cxn ang="0">
                  <a:pos x="64" y="232"/>
                </a:cxn>
                <a:cxn ang="0">
                  <a:pos x="91" y="243"/>
                </a:cxn>
                <a:cxn ang="0">
                  <a:pos x="126" y="246"/>
                </a:cxn>
                <a:cxn ang="0">
                  <a:pos x="142" y="246"/>
                </a:cxn>
                <a:cxn ang="0">
                  <a:pos x="172" y="238"/>
                </a:cxn>
                <a:cxn ang="0">
                  <a:pos x="207" y="219"/>
                </a:cxn>
                <a:cxn ang="0">
                  <a:pos x="237" y="181"/>
                </a:cxn>
                <a:cxn ang="0">
                  <a:pos x="248" y="140"/>
                </a:cxn>
                <a:cxn ang="0">
                  <a:pos x="250" y="122"/>
                </a:cxn>
                <a:cxn ang="0">
                  <a:pos x="245" y="84"/>
                </a:cxn>
                <a:cxn ang="0">
                  <a:pos x="223" y="43"/>
                </a:cxn>
                <a:cxn ang="0">
                  <a:pos x="186" y="11"/>
                </a:cxn>
                <a:cxn ang="0">
                  <a:pos x="159" y="3"/>
                </a:cxn>
                <a:cxn ang="0">
                  <a:pos x="126" y="0"/>
                </a:cxn>
                <a:cxn ang="0">
                  <a:pos x="107" y="0"/>
                </a:cxn>
                <a:cxn ang="0">
                  <a:pos x="78" y="6"/>
                </a:cxn>
                <a:cxn ang="0">
                  <a:pos x="43" y="27"/>
                </a:cxn>
                <a:cxn ang="0">
                  <a:pos x="13" y="62"/>
                </a:cxn>
                <a:cxn ang="0">
                  <a:pos x="2" y="105"/>
                </a:cxn>
                <a:cxn ang="0">
                  <a:pos x="0" y="122"/>
                </a:cxn>
              </a:cxnLst>
              <a:rect l="0" t="0" r="r" b="b"/>
              <a:pathLst>
                <a:path w="250" h="246">
                  <a:moveTo>
                    <a:pt x="16" y="122"/>
                  </a:moveTo>
                  <a:lnTo>
                    <a:pt x="16" y="122"/>
                  </a:lnTo>
                  <a:lnTo>
                    <a:pt x="16" y="103"/>
                  </a:lnTo>
                  <a:lnTo>
                    <a:pt x="21" y="81"/>
                  </a:lnTo>
                  <a:lnTo>
                    <a:pt x="32" y="62"/>
                  </a:lnTo>
                  <a:lnTo>
                    <a:pt x="43" y="46"/>
                  </a:lnTo>
                  <a:lnTo>
                    <a:pt x="59" y="33"/>
                  </a:lnTo>
                  <a:lnTo>
                    <a:pt x="78" y="22"/>
                  </a:lnTo>
                  <a:lnTo>
                    <a:pt x="99" y="16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51" y="16"/>
                  </a:lnTo>
                  <a:lnTo>
                    <a:pt x="172" y="22"/>
                  </a:lnTo>
                  <a:lnTo>
                    <a:pt x="191" y="33"/>
                  </a:lnTo>
                  <a:lnTo>
                    <a:pt x="207" y="46"/>
                  </a:lnTo>
                  <a:lnTo>
                    <a:pt x="218" y="62"/>
                  </a:lnTo>
                  <a:lnTo>
                    <a:pt x="229" y="81"/>
                  </a:lnTo>
                  <a:lnTo>
                    <a:pt x="234" y="103"/>
                  </a:lnTo>
                  <a:lnTo>
                    <a:pt x="234" y="122"/>
                  </a:lnTo>
                  <a:lnTo>
                    <a:pt x="234" y="122"/>
                  </a:lnTo>
                  <a:lnTo>
                    <a:pt x="234" y="143"/>
                  </a:lnTo>
                  <a:lnTo>
                    <a:pt x="229" y="165"/>
                  </a:lnTo>
                  <a:lnTo>
                    <a:pt x="218" y="184"/>
                  </a:lnTo>
                  <a:lnTo>
                    <a:pt x="207" y="200"/>
                  </a:lnTo>
                  <a:lnTo>
                    <a:pt x="191" y="213"/>
                  </a:lnTo>
                  <a:lnTo>
                    <a:pt x="172" y="224"/>
                  </a:lnTo>
                  <a:lnTo>
                    <a:pt x="151" y="229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99" y="229"/>
                  </a:lnTo>
                  <a:lnTo>
                    <a:pt x="78" y="224"/>
                  </a:lnTo>
                  <a:lnTo>
                    <a:pt x="59" y="213"/>
                  </a:lnTo>
                  <a:lnTo>
                    <a:pt x="43" y="200"/>
                  </a:lnTo>
                  <a:lnTo>
                    <a:pt x="32" y="184"/>
                  </a:lnTo>
                  <a:lnTo>
                    <a:pt x="21" y="165"/>
                  </a:lnTo>
                  <a:lnTo>
                    <a:pt x="16" y="143"/>
                  </a:lnTo>
                  <a:lnTo>
                    <a:pt x="16" y="122"/>
                  </a:lnTo>
                  <a:lnTo>
                    <a:pt x="16" y="122"/>
                  </a:lnTo>
                  <a:close/>
                  <a:moveTo>
                    <a:pt x="0" y="122"/>
                  </a:moveTo>
                  <a:lnTo>
                    <a:pt x="0" y="122"/>
                  </a:lnTo>
                  <a:lnTo>
                    <a:pt x="2" y="140"/>
                  </a:lnTo>
                  <a:lnTo>
                    <a:pt x="5" y="162"/>
                  </a:lnTo>
                  <a:lnTo>
                    <a:pt x="13" y="181"/>
                  </a:lnTo>
                  <a:lnTo>
                    <a:pt x="26" y="202"/>
                  </a:lnTo>
                  <a:lnTo>
                    <a:pt x="43" y="219"/>
                  </a:lnTo>
                  <a:lnTo>
                    <a:pt x="64" y="232"/>
                  </a:lnTo>
                  <a:lnTo>
                    <a:pt x="78" y="238"/>
                  </a:lnTo>
                  <a:lnTo>
                    <a:pt x="91" y="243"/>
                  </a:lnTo>
                  <a:lnTo>
                    <a:pt x="107" y="246"/>
                  </a:lnTo>
                  <a:lnTo>
                    <a:pt x="126" y="246"/>
                  </a:lnTo>
                  <a:lnTo>
                    <a:pt x="126" y="246"/>
                  </a:lnTo>
                  <a:lnTo>
                    <a:pt x="142" y="246"/>
                  </a:lnTo>
                  <a:lnTo>
                    <a:pt x="159" y="243"/>
                  </a:lnTo>
                  <a:lnTo>
                    <a:pt x="172" y="238"/>
                  </a:lnTo>
                  <a:lnTo>
                    <a:pt x="186" y="232"/>
                  </a:lnTo>
                  <a:lnTo>
                    <a:pt x="207" y="219"/>
                  </a:lnTo>
                  <a:lnTo>
                    <a:pt x="223" y="202"/>
                  </a:lnTo>
                  <a:lnTo>
                    <a:pt x="237" y="181"/>
                  </a:lnTo>
                  <a:lnTo>
                    <a:pt x="245" y="162"/>
                  </a:lnTo>
                  <a:lnTo>
                    <a:pt x="248" y="140"/>
                  </a:lnTo>
                  <a:lnTo>
                    <a:pt x="250" y="122"/>
                  </a:lnTo>
                  <a:lnTo>
                    <a:pt x="250" y="122"/>
                  </a:lnTo>
                  <a:lnTo>
                    <a:pt x="248" y="105"/>
                  </a:lnTo>
                  <a:lnTo>
                    <a:pt x="245" y="84"/>
                  </a:lnTo>
                  <a:lnTo>
                    <a:pt x="237" y="62"/>
                  </a:lnTo>
                  <a:lnTo>
                    <a:pt x="223" y="43"/>
                  </a:lnTo>
                  <a:lnTo>
                    <a:pt x="207" y="27"/>
                  </a:lnTo>
                  <a:lnTo>
                    <a:pt x="186" y="11"/>
                  </a:lnTo>
                  <a:lnTo>
                    <a:pt x="172" y="6"/>
                  </a:lnTo>
                  <a:lnTo>
                    <a:pt x="159" y="3"/>
                  </a:lnTo>
                  <a:lnTo>
                    <a:pt x="142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07" y="0"/>
                  </a:lnTo>
                  <a:lnTo>
                    <a:pt x="91" y="3"/>
                  </a:lnTo>
                  <a:lnTo>
                    <a:pt x="78" y="6"/>
                  </a:lnTo>
                  <a:lnTo>
                    <a:pt x="64" y="11"/>
                  </a:lnTo>
                  <a:lnTo>
                    <a:pt x="43" y="27"/>
                  </a:lnTo>
                  <a:lnTo>
                    <a:pt x="26" y="43"/>
                  </a:lnTo>
                  <a:lnTo>
                    <a:pt x="13" y="62"/>
                  </a:lnTo>
                  <a:lnTo>
                    <a:pt x="5" y="84"/>
                  </a:lnTo>
                  <a:lnTo>
                    <a:pt x="2" y="105"/>
                  </a:lnTo>
                  <a:lnTo>
                    <a:pt x="0" y="122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3433" y="3844"/>
              <a:ext cx="276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17" y="234"/>
                </a:cxn>
                <a:cxn ang="0">
                  <a:pos x="17" y="21"/>
                </a:cxn>
                <a:cxn ang="0">
                  <a:pos x="17" y="21"/>
                </a:cxn>
                <a:cxn ang="0">
                  <a:pos x="133" y="234"/>
                </a:cxn>
                <a:cxn ang="0">
                  <a:pos x="146" y="234"/>
                </a:cxn>
                <a:cxn ang="0">
                  <a:pos x="259" y="21"/>
                </a:cxn>
                <a:cxn ang="0">
                  <a:pos x="262" y="21"/>
                </a:cxn>
                <a:cxn ang="0">
                  <a:pos x="262" y="234"/>
                </a:cxn>
                <a:cxn ang="0">
                  <a:pos x="275" y="234"/>
                </a:cxn>
                <a:cxn ang="0">
                  <a:pos x="275" y="0"/>
                </a:cxn>
                <a:cxn ang="0">
                  <a:pos x="254" y="0"/>
                </a:cxn>
                <a:cxn ang="0">
                  <a:pos x="138" y="215"/>
                </a:cxn>
                <a:cxn ang="0">
                  <a:pos x="25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275" h="234">
                  <a:moveTo>
                    <a:pt x="0" y="234"/>
                  </a:moveTo>
                  <a:lnTo>
                    <a:pt x="17" y="234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33" y="234"/>
                  </a:lnTo>
                  <a:lnTo>
                    <a:pt x="146" y="234"/>
                  </a:lnTo>
                  <a:lnTo>
                    <a:pt x="259" y="21"/>
                  </a:lnTo>
                  <a:lnTo>
                    <a:pt x="262" y="21"/>
                  </a:lnTo>
                  <a:lnTo>
                    <a:pt x="262" y="234"/>
                  </a:lnTo>
                  <a:lnTo>
                    <a:pt x="275" y="234"/>
                  </a:lnTo>
                  <a:lnTo>
                    <a:pt x="275" y="0"/>
                  </a:lnTo>
                  <a:lnTo>
                    <a:pt x="254" y="0"/>
                  </a:lnTo>
                  <a:lnTo>
                    <a:pt x="138" y="215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2" name="Freeform 24"/>
            <p:cNvSpPr>
              <a:spLocks noEditPoints="1"/>
            </p:cNvSpPr>
            <p:nvPr/>
          </p:nvSpPr>
          <p:spPr bwMode="auto">
            <a:xfrm>
              <a:off x="3776" y="3844"/>
              <a:ext cx="195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13" y="234"/>
                </a:cxn>
                <a:cxn ang="0">
                  <a:pos x="13" y="132"/>
                </a:cxn>
                <a:cxn ang="0">
                  <a:pos x="119" y="132"/>
                </a:cxn>
                <a:cxn ang="0">
                  <a:pos x="119" y="132"/>
                </a:cxn>
                <a:cxn ang="0">
                  <a:pos x="138" y="129"/>
                </a:cxn>
                <a:cxn ang="0">
                  <a:pos x="154" y="126"/>
                </a:cxn>
                <a:cxn ang="0">
                  <a:pos x="164" y="121"/>
                </a:cxn>
                <a:cxn ang="0">
                  <a:pos x="175" y="113"/>
                </a:cxn>
                <a:cxn ang="0">
                  <a:pos x="183" y="102"/>
                </a:cxn>
                <a:cxn ang="0">
                  <a:pos x="189" y="91"/>
                </a:cxn>
                <a:cxn ang="0">
                  <a:pos x="191" y="78"/>
                </a:cxn>
                <a:cxn ang="0">
                  <a:pos x="194" y="64"/>
                </a:cxn>
                <a:cxn ang="0">
                  <a:pos x="194" y="64"/>
                </a:cxn>
                <a:cxn ang="0">
                  <a:pos x="191" y="46"/>
                </a:cxn>
                <a:cxn ang="0">
                  <a:pos x="186" y="32"/>
                </a:cxn>
                <a:cxn ang="0">
                  <a:pos x="181" y="19"/>
                </a:cxn>
                <a:cxn ang="0">
                  <a:pos x="170" y="10"/>
                </a:cxn>
                <a:cxn ang="0">
                  <a:pos x="159" y="5"/>
                </a:cxn>
                <a:cxn ang="0">
                  <a:pos x="148" y="2"/>
                </a:cxn>
                <a:cxn ang="0">
                  <a:pos x="121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  <a:cxn ang="0">
                  <a:pos x="13" y="13"/>
                </a:cxn>
                <a:cxn ang="0">
                  <a:pos x="116" y="13"/>
                </a:cxn>
                <a:cxn ang="0">
                  <a:pos x="116" y="13"/>
                </a:cxn>
                <a:cxn ang="0">
                  <a:pos x="135" y="13"/>
                </a:cxn>
                <a:cxn ang="0">
                  <a:pos x="146" y="16"/>
                </a:cxn>
                <a:cxn ang="0">
                  <a:pos x="154" y="19"/>
                </a:cxn>
                <a:cxn ang="0">
                  <a:pos x="164" y="24"/>
                </a:cxn>
                <a:cxn ang="0">
                  <a:pos x="173" y="35"/>
                </a:cxn>
                <a:cxn ang="0">
                  <a:pos x="175" y="48"/>
                </a:cxn>
                <a:cxn ang="0">
                  <a:pos x="178" y="64"/>
                </a:cxn>
                <a:cxn ang="0">
                  <a:pos x="178" y="64"/>
                </a:cxn>
                <a:cxn ang="0">
                  <a:pos x="178" y="78"/>
                </a:cxn>
                <a:cxn ang="0">
                  <a:pos x="173" y="91"/>
                </a:cxn>
                <a:cxn ang="0">
                  <a:pos x="167" y="99"/>
                </a:cxn>
                <a:cxn ang="0">
                  <a:pos x="159" y="108"/>
                </a:cxn>
                <a:cxn ang="0">
                  <a:pos x="151" y="113"/>
                </a:cxn>
                <a:cxn ang="0">
                  <a:pos x="140" y="116"/>
                </a:cxn>
                <a:cxn ang="0">
                  <a:pos x="119" y="118"/>
                </a:cxn>
                <a:cxn ang="0">
                  <a:pos x="13" y="118"/>
                </a:cxn>
                <a:cxn ang="0">
                  <a:pos x="13" y="13"/>
                </a:cxn>
                <a:cxn ang="0">
                  <a:pos x="13" y="13"/>
                </a:cxn>
              </a:cxnLst>
              <a:rect l="0" t="0" r="r" b="b"/>
              <a:pathLst>
                <a:path w="194" h="234">
                  <a:moveTo>
                    <a:pt x="0" y="234"/>
                  </a:moveTo>
                  <a:lnTo>
                    <a:pt x="13" y="234"/>
                  </a:lnTo>
                  <a:lnTo>
                    <a:pt x="13" y="132"/>
                  </a:lnTo>
                  <a:lnTo>
                    <a:pt x="119" y="132"/>
                  </a:lnTo>
                  <a:lnTo>
                    <a:pt x="119" y="132"/>
                  </a:lnTo>
                  <a:lnTo>
                    <a:pt x="138" y="129"/>
                  </a:lnTo>
                  <a:lnTo>
                    <a:pt x="154" y="126"/>
                  </a:lnTo>
                  <a:lnTo>
                    <a:pt x="164" y="121"/>
                  </a:lnTo>
                  <a:lnTo>
                    <a:pt x="175" y="113"/>
                  </a:lnTo>
                  <a:lnTo>
                    <a:pt x="183" y="102"/>
                  </a:lnTo>
                  <a:lnTo>
                    <a:pt x="189" y="91"/>
                  </a:lnTo>
                  <a:lnTo>
                    <a:pt x="191" y="78"/>
                  </a:lnTo>
                  <a:lnTo>
                    <a:pt x="194" y="64"/>
                  </a:lnTo>
                  <a:lnTo>
                    <a:pt x="194" y="64"/>
                  </a:lnTo>
                  <a:lnTo>
                    <a:pt x="191" y="46"/>
                  </a:lnTo>
                  <a:lnTo>
                    <a:pt x="186" y="32"/>
                  </a:lnTo>
                  <a:lnTo>
                    <a:pt x="181" y="19"/>
                  </a:lnTo>
                  <a:lnTo>
                    <a:pt x="170" y="10"/>
                  </a:lnTo>
                  <a:lnTo>
                    <a:pt x="159" y="5"/>
                  </a:lnTo>
                  <a:lnTo>
                    <a:pt x="148" y="2"/>
                  </a:lnTo>
                  <a:lnTo>
                    <a:pt x="121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  <a:moveTo>
                    <a:pt x="13" y="13"/>
                  </a:moveTo>
                  <a:lnTo>
                    <a:pt x="116" y="13"/>
                  </a:lnTo>
                  <a:lnTo>
                    <a:pt x="116" y="13"/>
                  </a:lnTo>
                  <a:lnTo>
                    <a:pt x="135" y="13"/>
                  </a:lnTo>
                  <a:lnTo>
                    <a:pt x="146" y="16"/>
                  </a:lnTo>
                  <a:lnTo>
                    <a:pt x="154" y="19"/>
                  </a:lnTo>
                  <a:lnTo>
                    <a:pt x="164" y="24"/>
                  </a:lnTo>
                  <a:lnTo>
                    <a:pt x="173" y="35"/>
                  </a:lnTo>
                  <a:lnTo>
                    <a:pt x="175" y="48"/>
                  </a:lnTo>
                  <a:lnTo>
                    <a:pt x="178" y="64"/>
                  </a:lnTo>
                  <a:lnTo>
                    <a:pt x="178" y="64"/>
                  </a:lnTo>
                  <a:lnTo>
                    <a:pt x="178" y="78"/>
                  </a:lnTo>
                  <a:lnTo>
                    <a:pt x="173" y="91"/>
                  </a:lnTo>
                  <a:lnTo>
                    <a:pt x="167" y="99"/>
                  </a:lnTo>
                  <a:lnTo>
                    <a:pt x="159" y="108"/>
                  </a:lnTo>
                  <a:lnTo>
                    <a:pt x="151" y="113"/>
                  </a:lnTo>
                  <a:lnTo>
                    <a:pt x="140" y="116"/>
                  </a:lnTo>
                  <a:lnTo>
                    <a:pt x="119" y="118"/>
                  </a:lnTo>
                  <a:lnTo>
                    <a:pt x="13" y="118"/>
                  </a:lnTo>
                  <a:lnTo>
                    <a:pt x="13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3" name="Freeform 25"/>
            <p:cNvSpPr>
              <a:spLocks noEditPoints="1"/>
            </p:cNvSpPr>
            <p:nvPr/>
          </p:nvSpPr>
          <p:spPr bwMode="auto">
            <a:xfrm>
              <a:off x="4011" y="3837"/>
              <a:ext cx="248" cy="246"/>
            </a:xfrm>
            <a:custGeom>
              <a:avLst/>
              <a:gdLst/>
              <a:ahLst/>
              <a:cxnLst>
                <a:cxn ang="0">
                  <a:pos x="13" y="122"/>
                </a:cxn>
                <a:cxn ang="0">
                  <a:pos x="21" y="81"/>
                </a:cxn>
                <a:cxn ang="0">
                  <a:pos x="43" y="46"/>
                </a:cxn>
                <a:cxn ang="0">
                  <a:pos x="75" y="22"/>
                </a:cxn>
                <a:cxn ang="0">
                  <a:pos x="124" y="14"/>
                </a:cxn>
                <a:cxn ang="0">
                  <a:pos x="148" y="16"/>
                </a:cxn>
                <a:cxn ang="0">
                  <a:pos x="188" y="33"/>
                </a:cxn>
                <a:cxn ang="0">
                  <a:pos x="218" y="62"/>
                </a:cxn>
                <a:cxn ang="0">
                  <a:pos x="232" y="103"/>
                </a:cxn>
                <a:cxn ang="0">
                  <a:pos x="234" y="122"/>
                </a:cxn>
                <a:cxn ang="0">
                  <a:pos x="226" y="165"/>
                </a:cxn>
                <a:cxn ang="0">
                  <a:pos x="205" y="200"/>
                </a:cxn>
                <a:cxn ang="0">
                  <a:pos x="170" y="224"/>
                </a:cxn>
                <a:cxn ang="0">
                  <a:pos x="124" y="232"/>
                </a:cxn>
                <a:cxn ang="0">
                  <a:pos x="99" y="229"/>
                </a:cxn>
                <a:cxn ang="0">
                  <a:pos x="59" y="213"/>
                </a:cxn>
                <a:cxn ang="0">
                  <a:pos x="29" y="184"/>
                </a:cxn>
                <a:cxn ang="0">
                  <a:pos x="16" y="143"/>
                </a:cxn>
                <a:cxn ang="0">
                  <a:pos x="13" y="122"/>
                </a:cxn>
                <a:cxn ang="0">
                  <a:pos x="0" y="122"/>
                </a:cxn>
                <a:cxn ang="0">
                  <a:pos x="5" y="162"/>
                </a:cxn>
                <a:cxn ang="0">
                  <a:pos x="24" y="202"/>
                </a:cxn>
                <a:cxn ang="0">
                  <a:pos x="64" y="232"/>
                </a:cxn>
                <a:cxn ang="0">
                  <a:pos x="91" y="243"/>
                </a:cxn>
                <a:cxn ang="0">
                  <a:pos x="124" y="246"/>
                </a:cxn>
                <a:cxn ang="0">
                  <a:pos x="140" y="246"/>
                </a:cxn>
                <a:cxn ang="0">
                  <a:pos x="170" y="238"/>
                </a:cxn>
                <a:cxn ang="0">
                  <a:pos x="205" y="219"/>
                </a:cxn>
                <a:cxn ang="0">
                  <a:pos x="234" y="181"/>
                </a:cxn>
                <a:cxn ang="0">
                  <a:pos x="248" y="140"/>
                </a:cxn>
                <a:cxn ang="0">
                  <a:pos x="248" y="122"/>
                </a:cxn>
                <a:cxn ang="0">
                  <a:pos x="242" y="84"/>
                </a:cxn>
                <a:cxn ang="0">
                  <a:pos x="224" y="43"/>
                </a:cxn>
                <a:cxn ang="0">
                  <a:pos x="183" y="11"/>
                </a:cxn>
                <a:cxn ang="0">
                  <a:pos x="156" y="3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78" y="6"/>
                </a:cxn>
                <a:cxn ang="0">
                  <a:pos x="43" y="27"/>
                </a:cxn>
                <a:cxn ang="0">
                  <a:pos x="13" y="62"/>
                </a:cxn>
                <a:cxn ang="0">
                  <a:pos x="0" y="105"/>
                </a:cxn>
                <a:cxn ang="0">
                  <a:pos x="0" y="122"/>
                </a:cxn>
              </a:cxnLst>
              <a:rect l="0" t="0" r="r" b="b"/>
              <a:pathLst>
                <a:path w="248" h="246">
                  <a:moveTo>
                    <a:pt x="13" y="122"/>
                  </a:moveTo>
                  <a:lnTo>
                    <a:pt x="13" y="122"/>
                  </a:lnTo>
                  <a:lnTo>
                    <a:pt x="16" y="103"/>
                  </a:lnTo>
                  <a:lnTo>
                    <a:pt x="21" y="81"/>
                  </a:lnTo>
                  <a:lnTo>
                    <a:pt x="29" y="62"/>
                  </a:lnTo>
                  <a:lnTo>
                    <a:pt x="43" y="46"/>
                  </a:lnTo>
                  <a:lnTo>
                    <a:pt x="59" y="33"/>
                  </a:lnTo>
                  <a:lnTo>
                    <a:pt x="75" y="22"/>
                  </a:lnTo>
                  <a:lnTo>
                    <a:pt x="99" y="16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48" y="16"/>
                  </a:lnTo>
                  <a:lnTo>
                    <a:pt x="170" y="22"/>
                  </a:lnTo>
                  <a:lnTo>
                    <a:pt x="188" y="33"/>
                  </a:lnTo>
                  <a:lnTo>
                    <a:pt x="205" y="46"/>
                  </a:lnTo>
                  <a:lnTo>
                    <a:pt x="218" y="62"/>
                  </a:lnTo>
                  <a:lnTo>
                    <a:pt x="226" y="81"/>
                  </a:lnTo>
                  <a:lnTo>
                    <a:pt x="232" y="103"/>
                  </a:lnTo>
                  <a:lnTo>
                    <a:pt x="234" y="122"/>
                  </a:lnTo>
                  <a:lnTo>
                    <a:pt x="234" y="122"/>
                  </a:lnTo>
                  <a:lnTo>
                    <a:pt x="232" y="143"/>
                  </a:lnTo>
                  <a:lnTo>
                    <a:pt x="226" y="165"/>
                  </a:lnTo>
                  <a:lnTo>
                    <a:pt x="218" y="184"/>
                  </a:lnTo>
                  <a:lnTo>
                    <a:pt x="205" y="200"/>
                  </a:lnTo>
                  <a:lnTo>
                    <a:pt x="188" y="213"/>
                  </a:lnTo>
                  <a:lnTo>
                    <a:pt x="170" y="224"/>
                  </a:lnTo>
                  <a:lnTo>
                    <a:pt x="148" y="229"/>
                  </a:lnTo>
                  <a:lnTo>
                    <a:pt x="124" y="232"/>
                  </a:lnTo>
                  <a:lnTo>
                    <a:pt x="124" y="232"/>
                  </a:lnTo>
                  <a:lnTo>
                    <a:pt x="99" y="229"/>
                  </a:lnTo>
                  <a:lnTo>
                    <a:pt x="75" y="224"/>
                  </a:lnTo>
                  <a:lnTo>
                    <a:pt x="59" y="213"/>
                  </a:lnTo>
                  <a:lnTo>
                    <a:pt x="43" y="200"/>
                  </a:lnTo>
                  <a:lnTo>
                    <a:pt x="29" y="184"/>
                  </a:lnTo>
                  <a:lnTo>
                    <a:pt x="21" y="165"/>
                  </a:lnTo>
                  <a:lnTo>
                    <a:pt x="16" y="143"/>
                  </a:lnTo>
                  <a:lnTo>
                    <a:pt x="13" y="122"/>
                  </a:lnTo>
                  <a:lnTo>
                    <a:pt x="13" y="122"/>
                  </a:lnTo>
                  <a:close/>
                  <a:moveTo>
                    <a:pt x="0" y="122"/>
                  </a:moveTo>
                  <a:lnTo>
                    <a:pt x="0" y="122"/>
                  </a:lnTo>
                  <a:lnTo>
                    <a:pt x="0" y="140"/>
                  </a:lnTo>
                  <a:lnTo>
                    <a:pt x="5" y="162"/>
                  </a:lnTo>
                  <a:lnTo>
                    <a:pt x="13" y="181"/>
                  </a:lnTo>
                  <a:lnTo>
                    <a:pt x="24" y="202"/>
                  </a:lnTo>
                  <a:lnTo>
                    <a:pt x="43" y="219"/>
                  </a:lnTo>
                  <a:lnTo>
                    <a:pt x="64" y="232"/>
                  </a:lnTo>
                  <a:lnTo>
                    <a:pt x="78" y="238"/>
                  </a:lnTo>
                  <a:lnTo>
                    <a:pt x="91" y="243"/>
                  </a:lnTo>
                  <a:lnTo>
                    <a:pt x="108" y="246"/>
                  </a:lnTo>
                  <a:lnTo>
                    <a:pt x="124" y="246"/>
                  </a:lnTo>
                  <a:lnTo>
                    <a:pt x="124" y="246"/>
                  </a:lnTo>
                  <a:lnTo>
                    <a:pt x="140" y="246"/>
                  </a:lnTo>
                  <a:lnTo>
                    <a:pt x="156" y="243"/>
                  </a:lnTo>
                  <a:lnTo>
                    <a:pt x="170" y="238"/>
                  </a:lnTo>
                  <a:lnTo>
                    <a:pt x="183" y="232"/>
                  </a:lnTo>
                  <a:lnTo>
                    <a:pt x="205" y="219"/>
                  </a:lnTo>
                  <a:lnTo>
                    <a:pt x="224" y="202"/>
                  </a:lnTo>
                  <a:lnTo>
                    <a:pt x="234" y="181"/>
                  </a:lnTo>
                  <a:lnTo>
                    <a:pt x="242" y="162"/>
                  </a:lnTo>
                  <a:lnTo>
                    <a:pt x="248" y="140"/>
                  </a:lnTo>
                  <a:lnTo>
                    <a:pt x="248" y="122"/>
                  </a:lnTo>
                  <a:lnTo>
                    <a:pt x="248" y="122"/>
                  </a:lnTo>
                  <a:lnTo>
                    <a:pt x="248" y="105"/>
                  </a:lnTo>
                  <a:lnTo>
                    <a:pt x="242" y="84"/>
                  </a:lnTo>
                  <a:lnTo>
                    <a:pt x="234" y="62"/>
                  </a:lnTo>
                  <a:lnTo>
                    <a:pt x="224" y="43"/>
                  </a:lnTo>
                  <a:lnTo>
                    <a:pt x="205" y="27"/>
                  </a:lnTo>
                  <a:lnTo>
                    <a:pt x="183" y="11"/>
                  </a:lnTo>
                  <a:lnTo>
                    <a:pt x="170" y="6"/>
                  </a:lnTo>
                  <a:lnTo>
                    <a:pt x="156" y="3"/>
                  </a:lnTo>
                  <a:lnTo>
                    <a:pt x="140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1" y="3"/>
                  </a:lnTo>
                  <a:lnTo>
                    <a:pt x="78" y="6"/>
                  </a:lnTo>
                  <a:lnTo>
                    <a:pt x="64" y="11"/>
                  </a:lnTo>
                  <a:lnTo>
                    <a:pt x="43" y="27"/>
                  </a:lnTo>
                  <a:lnTo>
                    <a:pt x="24" y="43"/>
                  </a:lnTo>
                  <a:lnTo>
                    <a:pt x="13" y="62"/>
                  </a:lnTo>
                  <a:lnTo>
                    <a:pt x="5" y="84"/>
                  </a:lnTo>
                  <a:lnTo>
                    <a:pt x="0" y="105"/>
                  </a:lnTo>
                  <a:lnTo>
                    <a:pt x="0" y="122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4302" y="3837"/>
              <a:ext cx="202" cy="246"/>
            </a:xfrm>
            <a:custGeom>
              <a:avLst/>
              <a:gdLst/>
              <a:ahLst/>
              <a:cxnLst>
                <a:cxn ang="0">
                  <a:pos x="0" y="162"/>
                </a:cxn>
                <a:cxn ang="0">
                  <a:pos x="8" y="197"/>
                </a:cxn>
                <a:cxn ang="0">
                  <a:pos x="24" y="224"/>
                </a:cxn>
                <a:cxn ang="0">
                  <a:pos x="59" y="240"/>
                </a:cxn>
                <a:cxn ang="0">
                  <a:pos x="108" y="246"/>
                </a:cxn>
                <a:cxn ang="0">
                  <a:pos x="132" y="246"/>
                </a:cxn>
                <a:cxn ang="0">
                  <a:pos x="170" y="232"/>
                </a:cxn>
                <a:cxn ang="0">
                  <a:pos x="192" y="213"/>
                </a:cxn>
                <a:cxn ang="0">
                  <a:pos x="202" y="192"/>
                </a:cxn>
                <a:cxn ang="0">
                  <a:pos x="202" y="178"/>
                </a:cxn>
                <a:cxn ang="0">
                  <a:pos x="197" y="154"/>
                </a:cxn>
                <a:cxn ang="0">
                  <a:pos x="183" y="138"/>
                </a:cxn>
                <a:cxn ang="0">
                  <a:pos x="162" y="124"/>
                </a:cxn>
                <a:cxn ang="0">
                  <a:pos x="81" y="108"/>
                </a:cxn>
                <a:cxn ang="0">
                  <a:pos x="54" y="100"/>
                </a:cxn>
                <a:cxn ang="0">
                  <a:pos x="38" y="89"/>
                </a:cxn>
                <a:cxn ang="0">
                  <a:pos x="27" y="78"/>
                </a:cxn>
                <a:cxn ang="0">
                  <a:pos x="24" y="62"/>
                </a:cxn>
                <a:cxn ang="0">
                  <a:pos x="30" y="41"/>
                </a:cxn>
                <a:cxn ang="0">
                  <a:pos x="43" y="27"/>
                </a:cxn>
                <a:cxn ang="0">
                  <a:pos x="65" y="16"/>
                </a:cxn>
                <a:cxn ang="0">
                  <a:pos x="102" y="14"/>
                </a:cxn>
                <a:cxn ang="0">
                  <a:pos x="124" y="14"/>
                </a:cxn>
                <a:cxn ang="0">
                  <a:pos x="154" y="25"/>
                </a:cxn>
                <a:cxn ang="0">
                  <a:pos x="173" y="41"/>
                </a:cxn>
                <a:cxn ang="0">
                  <a:pos x="181" y="62"/>
                </a:cxn>
                <a:cxn ang="0">
                  <a:pos x="197" y="70"/>
                </a:cxn>
                <a:cxn ang="0">
                  <a:pos x="194" y="54"/>
                </a:cxn>
                <a:cxn ang="0">
                  <a:pos x="181" y="27"/>
                </a:cxn>
                <a:cxn ang="0">
                  <a:pos x="154" y="8"/>
                </a:cxn>
                <a:cxn ang="0">
                  <a:pos x="119" y="0"/>
                </a:cxn>
                <a:cxn ang="0">
                  <a:pos x="97" y="0"/>
                </a:cxn>
                <a:cxn ang="0">
                  <a:pos x="59" y="3"/>
                </a:cxn>
                <a:cxn ang="0">
                  <a:pos x="30" y="16"/>
                </a:cxn>
                <a:cxn ang="0">
                  <a:pos x="13" y="35"/>
                </a:cxn>
                <a:cxn ang="0">
                  <a:pos x="8" y="60"/>
                </a:cxn>
                <a:cxn ang="0">
                  <a:pos x="8" y="73"/>
                </a:cxn>
                <a:cxn ang="0">
                  <a:pos x="16" y="92"/>
                </a:cxn>
                <a:cxn ang="0">
                  <a:pos x="35" y="108"/>
                </a:cxn>
                <a:cxn ang="0">
                  <a:pos x="81" y="122"/>
                </a:cxn>
                <a:cxn ang="0">
                  <a:pos x="124" y="132"/>
                </a:cxn>
                <a:cxn ang="0">
                  <a:pos x="165" y="143"/>
                </a:cxn>
                <a:cxn ang="0">
                  <a:pos x="178" y="157"/>
                </a:cxn>
                <a:cxn ang="0">
                  <a:pos x="186" y="170"/>
                </a:cxn>
                <a:cxn ang="0">
                  <a:pos x="186" y="181"/>
                </a:cxn>
                <a:cxn ang="0">
                  <a:pos x="181" y="200"/>
                </a:cxn>
                <a:cxn ang="0">
                  <a:pos x="167" y="216"/>
                </a:cxn>
                <a:cxn ang="0">
                  <a:pos x="143" y="229"/>
                </a:cxn>
                <a:cxn ang="0">
                  <a:pos x="108" y="232"/>
                </a:cxn>
                <a:cxn ang="0">
                  <a:pos x="84" y="232"/>
                </a:cxn>
                <a:cxn ang="0">
                  <a:pos x="51" y="221"/>
                </a:cxn>
                <a:cxn ang="0">
                  <a:pos x="27" y="205"/>
                </a:cxn>
                <a:cxn ang="0">
                  <a:pos x="19" y="178"/>
                </a:cxn>
                <a:cxn ang="0">
                  <a:pos x="0" y="162"/>
                </a:cxn>
              </a:cxnLst>
              <a:rect l="0" t="0" r="r" b="b"/>
              <a:pathLst>
                <a:path w="202" h="246">
                  <a:moveTo>
                    <a:pt x="0" y="162"/>
                  </a:moveTo>
                  <a:lnTo>
                    <a:pt x="0" y="162"/>
                  </a:lnTo>
                  <a:lnTo>
                    <a:pt x="3" y="181"/>
                  </a:lnTo>
                  <a:lnTo>
                    <a:pt x="8" y="197"/>
                  </a:lnTo>
                  <a:lnTo>
                    <a:pt x="13" y="211"/>
                  </a:lnTo>
                  <a:lnTo>
                    <a:pt x="24" y="224"/>
                  </a:lnTo>
                  <a:lnTo>
                    <a:pt x="40" y="232"/>
                  </a:lnTo>
                  <a:lnTo>
                    <a:pt x="59" y="240"/>
                  </a:lnTo>
                  <a:lnTo>
                    <a:pt x="81" y="246"/>
                  </a:lnTo>
                  <a:lnTo>
                    <a:pt x="108" y="246"/>
                  </a:lnTo>
                  <a:lnTo>
                    <a:pt x="108" y="246"/>
                  </a:lnTo>
                  <a:lnTo>
                    <a:pt x="132" y="246"/>
                  </a:lnTo>
                  <a:lnTo>
                    <a:pt x="154" y="240"/>
                  </a:lnTo>
                  <a:lnTo>
                    <a:pt x="170" y="232"/>
                  </a:lnTo>
                  <a:lnTo>
                    <a:pt x="183" y="224"/>
                  </a:lnTo>
                  <a:lnTo>
                    <a:pt x="192" y="213"/>
                  </a:lnTo>
                  <a:lnTo>
                    <a:pt x="200" y="202"/>
                  </a:lnTo>
                  <a:lnTo>
                    <a:pt x="202" y="192"/>
                  </a:lnTo>
                  <a:lnTo>
                    <a:pt x="202" y="178"/>
                  </a:lnTo>
                  <a:lnTo>
                    <a:pt x="202" y="178"/>
                  </a:lnTo>
                  <a:lnTo>
                    <a:pt x="202" y="165"/>
                  </a:lnTo>
                  <a:lnTo>
                    <a:pt x="197" y="154"/>
                  </a:lnTo>
                  <a:lnTo>
                    <a:pt x="192" y="146"/>
                  </a:lnTo>
                  <a:lnTo>
                    <a:pt x="183" y="138"/>
                  </a:lnTo>
                  <a:lnTo>
                    <a:pt x="173" y="130"/>
                  </a:lnTo>
                  <a:lnTo>
                    <a:pt x="162" y="124"/>
                  </a:lnTo>
                  <a:lnTo>
                    <a:pt x="129" y="116"/>
                  </a:lnTo>
                  <a:lnTo>
                    <a:pt x="81" y="108"/>
                  </a:lnTo>
                  <a:lnTo>
                    <a:pt x="81" y="108"/>
                  </a:lnTo>
                  <a:lnTo>
                    <a:pt x="54" y="100"/>
                  </a:lnTo>
                  <a:lnTo>
                    <a:pt x="43" y="95"/>
                  </a:lnTo>
                  <a:lnTo>
                    <a:pt x="38" y="89"/>
                  </a:lnTo>
                  <a:lnTo>
                    <a:pt x="32" y="84"/>
                  </a:lnTo>
                  <a:lnTo>
                    <a:pt x="27" y="78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7" y="52"/>
                  </a:lnTo>
                  <a:lnTo>
                    <a:pt x="30" y="41"/>
                  </a:lnTo>
                  <a:lnTo>
                    <a:pt x="35" y="33"/>
                  </a:lnTo>
                  <a:lnTo>
                    <a:pt x="43" y="27"/>
                  </a:lnTo>
                  <a:lnTo>
                    <a:pt x="51" y="22"/>
                  </a:lnTo>
                  <a:lnTo>
                    <a:pt x="65" y="16"/>
                  </a:lnTo>
                  <a:lnTo>
                    <a:pt x="81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24" y="14"/>
                  </a:lnTo>
                  <a:lnTo>
                    <a:pt x="140" y="19"/>
                  </a:lnTo>
                  <a:lnTo>
                    <a:pt x="154" y="25"/>
                  </a:lnTo>
                  <a:lnTo>
                    <a:pt x="165" y="33"/>
                  </a:lnTo>
                  <a:lnTo>
                    <a:pt x="173" y="41"/>
                  </a:lnTo>
                  <a:lnTo>
                    <a:pt x="175" y="52"/>
                  </a:lnTo>
                  <a:lnTo>
                    <a:pt x="181" y="62"/>
                  </a:lnTo>
                  <a:lnTo>
                    <a:pt x="181" y="70"/>
                  </a:lnTo>
                  <a:lnTo>
                    <a:pt x="197" y="70"/>
                  </a:lnTo>
                  <a:lnTo>
                    <a:pt x="197" y="70"/>
                  </a:lnTo>
                  <a:lnTo>
                    <a:pt x="194" y="54"/>
                  </a:lnTo>
                  <a:lnTo>
                    <a:pt x="189" y="38"/>
                  </a:lnTo>
                  <a:lnTo>
                    <a:pt x="181" y="27"/>
                  </a:lnTo>
                  <a:lnTo>
                    <a:pt x="167" y="16"/>
                  </a:lnTo>
                  <a:lnTo>
                    <a:pt x="154" y="8"/>
                  </a:lnTo>
                  <a:lnTo>
                    <a:pt x="138" y="3"/>
                  </a:lnTo>
                  <a:lnTo>
                    <a:pt x="119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76" y="0"/>
                  </a:lnTo>
                  <a:lnTo>
                    <a:pt x="59" y="3"/>
                  </a:lnTo>
                  <a:lnTo>
                    <a:pt x="43" y="8"/>
                  </a:lnTo>
                  <a:lnTo>
                    <a:pt x="30" y="16"/>
                  </a:lnTo>
                  <a:lnTo>
                    <a:pt x="22" y="25"/>
                  </a:lnTo>
                  <a:lnTo>
                    <a:pt x="13" y="35"/>
                  </a:lnTo>
                  <a:lnTo>
                    <a:pt x="11" y="49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73"/>
                  </a:lnTo>
                  <a:lnTo>
                    <a:pt x="13" y="84"/>
                  </a:lnTo>
                  <a:lnTo>
                    <a:pt x="16" y="92"/>
                  </a:lnTo>
                  <a:lnTo>
                    <a:pt x="24" y="100"/>
                  </a:lnTo>
                  <a:lnTo>
                    <a:pt x="35" y="108"/>
                  </a:lnTo>
                  <a:lnTo>
                    <a:pt x="46" y="114"/>
                  </a:lnTo>
                  <a:lnTo>
                    <a:pt x="81" y="122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54" y="140"/>
                  </a:lnTo>
                  <a:lnTo>
                    <a:pt x="165" y="143"/>
                  </a:lnTo>
                  <a:lnTo>
                    <a:pt x="173" y="149"/>
                  </a:lnTo>
                  <a:lnTo>
                    <a:pt x="178" y="157"/>
                  </a:lnTo>
                  <a:lnTo>
                    <a:pt x="183" y="162"/>
                  </a:lnTo>
                  <a:lnTo>
                    <a:pt x="186" y="170"/>
                  </a:lnTo>
                  <a:lnTo>
                    <a:pt x="186" y="181"/>
                  </a:lnTo>
                  <a:lnTo>
                    <a:pt x="186" y="181"/>
                  </a:lnTo>
                  <a:lnTo>
                    <a:pt x="183" y="192"/>
                  </a:lnTo>
                  <a:lnTo>
                    <a:pt x="181" y="200"/>
                  </a:lnTo>
                  <a:lnTo>
                    <a:pt x="175" y="208"/>
                  </a:lnTo>
                  <a:lnTo>
                    <a:pt x="167" y="216"/>
                  </a:lnTo>
                  <a:lnTo>
                    <a:pt x="156" y="224"/>
                  </a:lnTo>
                  <a:lnTo>
                    <a:pt x="143" y="229"/>
                  </a:lnTo>
                  <a:lnTo>
                    <a:pt x="127" y="232"/>
                  </a:lnTo>
                  <a:lnTo>
                    <a:pt x="108" y="232"/>
                  </a:lnTo>
                  <a:lnTo>
                    <a:pt x="108" y="232"/>
                  </a:lnTo>
                  <a:lnTo>
                    <a:pt x="84" y="232"/>
                  </a:lnTo>
                  <a:lnTo>
                    <a:pt x="65" y="227"/>
                  </a:lnTo>
                  <a:lnTo>
                    <a:pt x="51" y="221"/>
                  </a:lnTo>
                  <a:lnTo>
                    <a:pt x="38" y="213"/>
                  </a:lnTo>
                  <a:lnTo>
                    <a:pt x="27" y="205"/>
                  </a:lnTo>
                  <a:lnTo>
                    <a:pt x="22" y="192"/>
                  </a:lnTo>
                  <a:lnTo>
                    <a:pt x="19" y="178"/>
                  </a:lnTo>
                  <a:lnTo>
                    <a:pt x="16" y="162"/>
                  </a:lnTo>
                  <a:lnTo>
                    <a:pt x="0" y="16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4560" y="3844"/>
              <a:ext cx="15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16" y="234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16" h="234">
                  <a:moveTo>
                    <a:pt x="0" y="234"/>
                  </a:moveTo>
                  <a:lnTo>
                    <a:pt x="16" y="234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4614" y="3844"/>
              <a:ext cx="204" cy="23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95" y="13"/>
                </a:cxn>
                <a:cxn ang="0">
                  <a:pos x="95" y="234"/>
                </a:cxn>
                <a:cxn ang="0">
                  <a:pos x="111" y="234"/>
                </a:cxn>
                <a:cxn ang="0">
                  <a:pos x="111" y="13"/>
                </a:cxn>
                <a:cxn ang="0">
                  <a:pos x="205" y="13"/>
                </a:cxn>
                <a:cxn ang="0">
                  <a:pos x="205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05" h="234">
                  <a:moveTo>
                    <a:pt x="0" y="13"/>
                  </a:moveTo>
                  <a:lnTo>
                    <a:pt x="95" y="13"/>
                  </a:lnTo>
                  <a:lnTo>
                    <a:pt x="95" y="234"/>
                  </a:lnTo>
                  <a:lnTo>
                    <a:pt x="111" y="234"/>
                  </a:lnTo>
                  <a:lnTo>
                    <a:pt x="111" y="13"/>
                  </a:lnTo>
                  <a:lnTo>
                    <a:pt x="205" y="13"/>
                  </a:lnTo>
                  <a:lnTo>
                    <a:pt x="20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4858" y="3844"/>
              <a:ext cx="189" cy="234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189" y="234"/>
                </a:cxn>
                <a:cxn ang="0">
                  <a:pos x="189" y="221"/>
                </a:cxn>
                <a:cxn ang="0">
                  <a:pos x="13" y="221"/>
                </a:cxn>
                <a:cxn ang="0">
                  <a:pos x="13" y="118"/>
                </a:cxn>
                <a:cxn ang="0">
                  <a:pos x="178" y="118"/>
                </a:cxn>
                <a:cxn ang="0">
                  <a:pos x="178" y="105"/>
                </a:cxn>
                <a:cxn ang="0">
                  <a:pos x="13" y="105"/>
                </a:cxn>
                <a:cxn ang="0">
                  <a:pos x="13" y="13"/>
                </a:cxn>
                <a:cxn ang="0">
                  <a:pos x="186" y="13"/>
                </a:cxn>
                <a:cxn ang="0">
                  <a:pos x="186" y="0"/>
                </a:cxn>
                <a:cxn ang="0">
                  <a:pos x="0" y="0"/>
                </a:cxn>
                <a:cxn ang="0">
                  <a:pos x="0" y="234"/>
                </a:cxn>
                <a:cxn ang="0">
                  <a:pos x="0" y="234"/>
                </a:cxn>
              </a:cxnLst>
              <a:rect l="0" t="0" r="r" b="b"/>
              <a:pathLst>
                <a:path w="189" h="234">
                  <a:moveTo>
                    <a:pt x="0" y="234"/>
                  </a:moveTo>
                  <a:lnTo>
                    <a:pt x="189" y="234"/>
                  </a:lnTo>
                  <a:lnTo>
                    <a:pt x="189" y="221"/>
                  </a:lnTo>
                  <a:lnTo>
                    <a:pt x="13" y="221"/>
                  </a:lnTo>
                  <a:lnTo>
                    <a:pt x="13" y="118"/>
                  </a:lnTo>
                  <a:lnTo>
                    <a:pt x="178" y="118"/>
                  </a:lnTo>
                  <a:lnTo>
                    <a:pt x="178" y="105"/>
                  </a:lnTo>
                  <a:lnTo>
                    <a:pt x="13" y="105"/>
                  </a:lnTo>
                  <a:lnTo>
                    <a:pt x="13" y="13"/>
                  </a:lnTo>
                  <a:lnTo>
                    <a:pt x="186" y="13"/>
                  </a:lnTo>
                  <a:lnTo>
                    <a:pt x="186" y="0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5084" y="3837"/>
              <a:ext cx="204" cy="246"/>
            </a:xfrm>
            <a:custGeom>
              <a:avLst/>
              <a:gdLst/>
              <a:ahLst/>
              <a:cxnLst>
                <a:cxn ang="0">
                  <a:pos x="0" y="162"/>
                </a:cxn>
                <a:cxn ang="0">
                  <a:pos x="6" y="197"/>
                </a:cxn>
                <a:cxn ang="0">
                  <a:pos x="25" y="224"/>
                </a:cxn>
                <a:cxn ang="0">
                  <a:pos x="60" y="240"/>
                </a:cxn>
                <a:cxn ang="0">
                  <a:pos x="108" y="246"/>
                </a:cxn>
                <a:cxn ang="0">
                  <a:pos x="132" y="246"/>
                </a:cxn>
                <a:cxn ang="0">
                  <a:pos x="170" y="232"/>
                </a:cxn>
                <a:cxn ang="0">
                  <a:pos x="192" y="213"/>
                </a:cxn>
                <a:cxn ang="0">
                  <a:pos x="203" y="192"/>
                </a:cxn>
                <a:cxn ang="0">
                  <a:pos x="203" y="178"/>
                </a:cxn>
                <a:cxn ang="0">
                  <a:pos x="197" y="154"/>
                </a:cxn>
                <a:cxn ang="0">
                  <a:pos x="184" y="138"/>
                </a:cxn>
                <a:cxn ang="0">
                  <a:pos x="162" y="124"/>
                </a:cxn>
                <a:cxn ang="0">
                  <a:pos x="81" y="108"/>
                </a:cxn>
                <a:cxn ang="0">
                  <a:pos x="54" y="100"/>
                </a:cxn>
                <a:cxn ang="0">
                  <a:pos x="35" y="89"/>
                </a:cxn>
                <a:cxn ang="0">
                  <a:pos x="27" y="78"/>
                </a:cxn>
                <a:cxn ang="0">
                  <a:pos x="25" y="62"/>
                </a:cxn>
                <a:cxn ang="0">
                  <a:pos x="30" y="41"/>
                </a:cxn>
                <a:cxn ang="0">
                  <a:pos x="41" y="27"/>
                </a:cxn>
                <a:cxn ang="0">
                  <a:pos x="65" y="16"/>
                </a:cxn>
                <a:cxn ang="0">
                  <a:pos x="103" y="14"/>
                </a:cxn>
                <a:cxn ang="0">
                  <a:pos x="122" y="14"/>
                </a:cxn>
                <a:cxn ang="0">
                  <a:pos x="154" y="25"/>
                </a:cxn>
                <a:cxn ang="0">
                  <a:pos x="170" y="41"/>
                </a:cxn>
                <a:cxn ang="0">
                  <a:pos x="178" y="62"/>
                </a:cxn>
                <a:cxn ang="0">
                  <a:pos x="197" y="70"/>
                </a:cxn>
                <a:cxn ang="0">
                  <a:pos x="195" y="54"/>
                </a:cxn>
                <a:cxn ang="0">
                  <a:pos x="181" y="27"/>
                </a:cxn>
                <a:cxn ang="0">
                  <a:pos x="154" y="8"/>
                </a:cxn>
                <a:cxn ang="0">
                  <a:pos x="119" y="0"/>
                </a:cxn>
                <a:cxn ang="0">
                  <a:pos x="97" y="0"/>
                </a:cxn>
                <a:cxn ang="0">
                  <a:pos x="60" y="3"/>
                </a:cxn>
                <a:cxn ang="0">
                  <a:pos x="30" y="16"/>
                </a:cxn>
                <a:cxn ang="0">
                  <a:pos x="14" y="35"/>
                </a:cxn>
                <a:cxn ang="0">
                  <a:pos x="8" y="60"/>
                </a:cxn>
                <a:cxn ang="0">
                  <a:pos x="8" y="73"/>
                </a:cxn>
                <a:cxn ang="0">
                  <a:pos x="16" y="92"/>
                </a:cxn>
                <a:cxn ang="0">
                  <a:pos x="35" y="108"/>
                </a:cxn>
                <a:cxn ang="0">
                  <a:pos x="79" y="122"/>
                </a:cxn>
                <a:cxn ang="0">
                  <a:pos x="124" y="132"/>
                </a:cxn>
                <a:cxn ang="0">
                  <a:pos x="165" y="143"/>
                </a:cxn>
                <a:cxn ang="0">
                  <a:pos x="178" y="157"/>
                </a:cxn>
                <a:cxn ang="0">
                  <a:pos x="184" y="170"/>
                </a:cxn>
                <a:cxn ang="0">
                  <a:pos x="186" y="181"/>
                </a:cxn>
                <a:cxn ang="0">
                  <a:pos x="181" y="200"/>
                </a:cxn>
                <a:cxn ang="0">
                  <a:pos x="168" y="216"/>
                </a:cxn>
                <a:cxn ang="0">
                  <a:pos x="143" y="229"/>
                </a:cxn>
                <a:cxn ang="0">
                  <a:pos x="105" y="232"/>
                </a:cxn>
                <a:cxn ang="0">
                  <a:pos x="84" y="232"/>
                </a:cxn>
                <a:cxn ang="0">
                  <a:pos x="52" y="221"/>
                </a:cxn>
                <a:cxn ang="0">
                  <a:pos x="27" y="205"/>
                </a:cxn>
                <a:cxn ang="0">
                  <a:pos x="16" y="178"/>
                </a:cxn>
                <a:cxn ang="0">
                  <a:pos x="0" y="162"/>
                </a:cxn>
              </a:cxnLst>
              <a:rect l="0" t="0" r="r" b="b"/>
              <a:pathLst>
                <a:path w="203" h="246">
                  <a:moveTo>
                    <a:pt x="0" y="162"/>
                  </a:moveTo>
                  <a:lnTo>
                    <a:pt x="0" y="162"/>
                  </a:lnTo>
                  <a:lnTo>
                    <a:pt x="3" y="181"/>
                  </a:lnTo>
                  <a:lnTo>
                    <a:pt x="6" y="197"/>
                  </a:lnTo>
                  <a:lnTo>
                    <a:pt x="14" y="211"/>
                  </a:lnTo>
                  <a:lnTo>
                    <a:pt x="25" y="224"/>
                  </a:lnTo>
                  <a:lnTo>
                    <a:pt x="41" y="232"/>
                  </a:lnTo>
                  <a:lnTo>
                    <a:pt x="60" y="240"/>
                  </a:lnTo>
                  <a:lnTo>
                    <a:pt x="81" y="246"/>
                  </a:lnTo>
                  <a:lnTo>
                    <a:pt x="108" y="246"/>
                  </a:lnTo>
                  <a:lnTo>
                    <a:pt x="108" y="246"/>
                  </a:lnTo>
                  <a:lnTo>
                    <a:pt x="132" y="246"/>
                  </a:lnTo>
                  <a:lnTo>
                    <a:pt x="154" y="240"/>
                  </a:lnTo>
                  <a:lnTo>
                    <a:pt x="170" y="232"/>
                  </a:lnTo>
                  <a:lnTo>
                    <a:pt x="184" y="224"/>
                  </a:lnTo>
                  <a:lnTo>
                    <a:pt x="192" y="213"/>
                  </a:lnTo>
                  <a:lnTo>
                    <a:pt x="197" y="202"/>
                  </a:lnTo>
                  <a:lnTo>
                    <a:pt x="203" y="192"/>
                  </a:lnTo>
                  <a:lnTo>
                    <a:pt x="203" y="178"/>
                  </a:lnTo>
                  <a:lnTo>
                    <a:pt x="203" y="178"/>
                  </a:lnTo>
                  <a:lnTo>
                    <a:pt x="203" y="165"/>
                  </a:lnTo>
                  <a:lnTo>
                    <a:pt x="197" y="154"/>
                  </a:lnTo>
                  <a:lnTo>
                    <a:pt x="192" y="146"/>
                  </a:lnTo>
                  <a:lnTo>
                    <a:pt x="184" y="138"/>
                  </a:lnTo>
                  <a:lnTo>
                    <a:pt x="173" y="130"/>
                  </a:lnTo>
                  <a:lnTo>
                    <a:pt x="162" y="124"/>
                  </a:lnTo>
                  <a:lnTo>
                    <a:pt x="130" y="116"/>
                  </a:lnTo>
                  <a:lnTo>
                    <a:pt x="81" y="108"/>
                  </a:lnTo>
                  <a:lnTo>
                    <a:pt x="81" y="108"/>
                  </a:lnTo>
                  <a:lnTo>
                    <a:pt x="54" y="100"/>
                  </a:lnTo>
                  <a:lnTo>
                    <a:pt x="43" y="95"/>
                  </a:lnTo>
                  <a:lnTo>
                    <a:pt x="35" y="89"/>
                  </a:lnTo>
                  <a:lnTo>
                    <a:pt x="30" y="84"/>
                  </a:lnTo>
                  <a:lnTo>
                    <a:pt x="27" y="78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7" y="52"/>
                  </a:lnTo>
                  <a:lnTo>
                    <a:pt x="30" y="41"/>
                  </a:lnTo>
                  <a:lnTo>
                    <a:pt x="35" y="33"/>
                  </a:lnTo>
                  <a:lnTo>
                    <a:pt x="41" y="27"/>
                  </a:lnTo>
                  <a:lnTo>
                    <a:pt x="52" y="22"/>
                  </a:lnTo>
                  <a:lnTo>
                    <a:pt x="65" y="16"/>
                  </a:lnTo>
                  <a:lnTo>
                    <a:pt x="81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22" y="14"/>
                  </a:lnTo>
                  <a:lnTo>
                    <a:pt x="141" y="19"/>
                  </a:lnTo>
                  <a:lnTo>
                    <a:pt x="154" y="25"/>
                  </a:lnTo>
                  <a:lnTo>
                    <a:pt x="165" y="33"/>
                  </a:lnTo>
                  <a:lnTo>
                    <a:pt x="170" y="41"/>
                  </a:lnTo>
                  <a:lnTo>
                    <a:pt x="176" y="52"/>
                  </a:lnTo>
                  <a:lnTo>
                    <a:pt x="178" y="62"/>
                  </a:lnTo>
                  <a:lnTo>
                    <a:pt x="181" y="70"/>
                  </a:lnTo>
                  <a:lnTo>
                    <a:pt x="197" y="70"/>
                  </a:lnTo>
                  <a:lnTo>
                    <a:pt x="197" y="70"/>
                  </a:lnTo>
                  <a:lnTo>
                    <a:pt x="195" y="54"/>
                  </a:lnTo>
                  <a:lnTo>
                    <a:pt x="189" y="38"/>
                  </a:lnTo>
                  <a:lnTo>
                    <a:pt x="181" y="27"/>
                  </a:lnTo>
                  <a:lnTo>
                    <a:pt x="168" y="16"/>
                  </a:lnTo>
                  <a:lnTo>
                    <a:pt x="154" y="8"/>
                  </a:lnTo>
                  <a:lnTo>
                    <a:pt x="138" y="3"/>
                  </a:lnTo>
                  <a:lnTo>
                    <a:pt x="119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76" y="0"/>
                  </a:lnTo>
                  <a:lnTo>
                    <a:pt x="60" y="3"/>
                  </a:lnTo>
                  <a:lnTo>
                    <a:pt x="43" y="8"/>
                  </a:lnTo>
                  <a:lnTo>
                    <a:pt x="30" y="16"/>
                  </a:lnTo>
                  <a:lnTo>
                    <a:pt x="22" y="25"/>
                  </a:lnTo>
                  <a:lnTo>
                    <a:pt x="14" y="35"/>
                  </a:lnTo>
                  <a:lnTo>
                    <a:pt x="8" y="49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73"/>
                  </a:lnTo>
                  <a:lnTo>
                    <a:pt x="11" y="84"/>
                  </a:lnTo>
                  <a:lnTo>
                    <a:pt x="16" y="92"/>
                  </a:lnTo>
                  <a:lnTo>
                    <a:pt x="25" y="100"/>
                  </a:lnTo>
                  <a:lnTo>
                    <a:pt x="35" y="108"/>
                  </a:lnTo>
                  <a:lnTo>
                    <a:pt x="46" y="114"/>
                  </a:lnTo>
                  <a:lnTo>
                    <a:pt x="79" y="122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54" y="140"/>
                  </a:lnTo>
                  <a:lnTo>
                    <a:pt x="165" y="143"/>
                  </a:lnTo>
                  <a:lnTo>
                    <a:pt x="173" y="149"/>
                  </a:lnTo>
                  <a:lnTo>
                    <a:pt x="178" y="157"/>
                  </a:lnTo>
                  <a:lnTo>
                    <a:pt x="184" y="162"/>
                  </a:lnTo>
                  <a:lnTo>
                    <a:pt x="184" y="170"/>
                  </a:lnTo>
                  <a:lnTo>
                    <a:pt x="186" y="181"/>
                  </a:lnTo>
                  <a:lnTo>
                    <a:pt x="186" y="181"/>
                  </a:lnTo>
                  <a:lnTo>
                    <a:pt x="184" y="192"/>
                  </a:lnTo>
                  <a:lnTo>
                    <a:pt x="181" y="200"/>
                  </a:lnTo>
                  <a:lnTo>
                    <a:pt x="176" y="208"/>
                  </a:lnTo>
                  <a:lnTo>
                    <a:pt x="168" y="216"/>
                  </a:lnTo>
                  <a:lnTo>
                    <a:pt x="157" y="224"/>
                  </a:lnTo>
                  <a:lnTo>
                    <a:pt x="143" y="229"/>
                  </a:lnTo>
                  <a:lnTo>
                    <a:pt x="127" y="232"/>
                  </a:lnTo>
                  <a:lnTo>
                    <a:pt x="105" y="232"/>
                  </a:lnTo>
                  <a:lnTo>
                    <a:pt x="105" y="232"/>
                  </a:lnTo>
                  <a:lnTo>
                    <a:pt x="84" y="232"/>
                  </a:lnTo>
                  <a:lnTo>
                    <a:pt x="65" y="227"/>
                  </a:lnTo>
                  <a:lnTo>
                    <a:pt x="52" y="221"/>
                  </a:lnTo>
                  <a:lnTo>
                    <a:pt x="38" y="213"/>
                  </a:lnTo>
                  <a:lnTo>
                    <a:pt x="27" y="205"/>
                  </a:lnTo>
                  <a:lnTo>
                    <a:pt x="22" y="192"/>
                  </a:lnTo>
                  <a:lnTo>
                    <a:pt x="16" y="178"/>
                  </a:lnTo>
                  <a:lnTo>
                    <a:pt x="16" y="162"/>
                  </a:lnTo>
                  <a:lnTo>
                    <a:pt x="0" y="16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/>
            </a:p>
          </p:txBody>
        </p: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4656" y="3350"/>
              <a:ext cx="610" cy="383"/>
              <a:chOff x="4675" y="3350"/>
              <a:chExt cx="610" cy="383"/>
            </a:xfrm>
          </p:grpSpPr>
          <p:sp>
            <p:nvSpPr>
              <p:cNvPr id="30" name="Freeform 32"/>
              <p:cNvSpPr>
                <a:spLocks/>
              </p:cNvSpPr>
              <p:nvPr/>
            </p:nvSpPr>
            <p:spPr bwMode="auto">
              <a:xfrm>
                <a:off x="4675" y="3569"/>
                <a:ext cx="270" cy="164"/>
              </a:xfrm>
              <a:custGeom>
                <a:avLst/>
                <a:gdLst/>
                <a:ahLst/>
                <a:cxnLst>
                  <a:cxn ang="0">
                    <a:pos x="265" y="32"/>
                  </a:cxn>
                  <a:cxn ang="0">
                    <a:pos x="265" y="32"/>
                  </a:cxn>
                  <a:cxn ang="0">
                    <a:pos x="265" y="35"/>
                  </a:cxn>
                  <a:cxn ang="0">
                    <a:pos x="265" y="35"/>
                  </a:cxn>
                  <a:cxn ang="0">
                    <a:pos x="265" y="29"/>
                  </a:cxn>
                  <a:cxn ang="0">
                    <a:pos x="265" y="29"/>
                  </a:cxn>
                  <a:cxn ang="0">
                    <a:pos x="262" y="24"/>
                  </a:cxn>
                  <a:cxn ang="0">
                    <a:pos x="257" y="13"/>
                  </a:cxn>
                  <a:cxn ang="0">
                    <a:pos x="246" y="5"/>
                  </a:cxn>
                  <a:cxn ang="0">
                    <a:pos x="232" y="0"/>
                  </a:cxn>
                  <a:cxn ang="0">
                    <a:pos x="232" y="0"/>
                  </a:cxn>
                  <a:cxn ang="0">
                    <a:pos x="221" y="0"/>
                  </a:cxn>
                  <a:cxn ang="0">
                    <a:pos x="216" y="0"/>
                  </a:cxn>
                  <a:cxn ang="0">
                    <a:pos x="205" y="2"/>
                  </a:cxn>
                  <a:cxn ang="0">
                    <a:pos x="205" y="2"/>
                  </a:cxn>
                  <a:cxn ang="0">
                    <a:pos x="200" y="5"/>
                  </a:cxn>
                  <a:cxn ang="0">
                    <a:pos x="194" y="8"/>
                  </a:cxn>
                  <a:cxn ang="0">
                    <a:pos x="194" y="8"/>
                  </a:cxn>
                  <a:cxn ang="0">
                    <a:pos x="173" y="16"/>
                  </a:cxn>
                  <a:cxn ang="0">
                    <a:pos x="27" y="75"/>
                  </a:cxn>
                  <a:cxn ang="0">
                    <a:pos x="27" y="75"/>
                  </a:cxn>
                  <a:cxn ang="0">
                    <a:pos x="19" y="81"/>
                  </a:cxn>
                  <a:cxn ang="0">
                    <a:pos x="14" y="86"/>
                  </a:cxn>
                  <a:cxn ang="0">
                    <a:pos x="3" y="99"/>
                  </a:cxn>
                  <a:cxn ang="0">
                    <a:pos x="0" y="113"/>
                  </a:cxn>
                  <a:cxn ang="0">
                    <a:pos x="0" y="121"/>
                  </a:cxn>
                  <a:cxn ang="0">
                    <a:pos x="3" y="129"/>
                  </a:cxn>
                  <a:cxn ang="0">
                    <a:pos x="3" y="129"/>
                  </a:cxn>
                  <a:cxn ang="0">
                    <a:pos x="3" y="129"/>
                  </a:cxn>
                  <a:cxn ang="0">
                    <a:pos x="3" y="129"/>
                  </a:cxn>
                  <a:cxn ang="0">
                    <a:pos x="3" y="132"/>
                  </a:cxn>
                  <a:cxn ang="0">
                    <a:pos x="3" y="132"/>
                  </a:cxn>
                  <a:cxn ang="0">
                    <a:pos x="8" y="140"/>
                  </a:cxn>
                  <a:cxn ang="0">
                    <a:pos x="14" y="151"/>
                  </a:cxn>
                  <a:cxn ang="0">
                    <a:pos x="22" y="159"/>
                  </a:cxn>
                  <a:cxn ang="0">
                    <a:pos x="38" y="164"/>
                  </a:cxn>
                  <a:cxn ang="0">
                    <a:pos x="38" y="164"/>
                  </a:cxn>
                  <a:cxn ang="0">
                    <a:pos x="46" y="164"/>
                  </a:cxn>
                  <a:cxn ang="0">
                    <a:pos x="54" y="164"/>
                  </a:cxn>
                  <a:cxn ang="0">
                    <a:pos x="65" y="159"/>
                  </a:cxn>
                  <a:cxn ang="0">
                    <a:pos x="76" y="156"/>
                  </a:cxn>
                  <a:cxn ang="0">
                    <a:pos x="76" y="156"/>
                  </a:cxn>
                  <a:cxn ang="0">
                    <a:pos x="97" y="145"/>
                  </a:cxn>
                  <a:cxn ang="0">
                    <a:pos x="243" y="86"/>
                  </a:cxn>
                  <a:cxn ang="0">
                    <a:pos x="243" y="86"/>
                  </a:cxn>
                  <a:cxn ang="0">
                    <a:pos x="251" y="83"/>
                  </a:cxn>
                  <a:cxn ang="0">
                    <a:pos x="257" y="78"/>
                  </a:cxn>
                  <a:cxn ang="0">
                    <a:pos x="265" y="64"/>
                  </a:cxn>
                  <a:cxn ang="0">
                    <a:pos x="270" y="48"/>
                  </a:cxn>
                  <a:cxn ang="0">
                    <a:pos x="267" y="40"/>
                  </a:cxn>
                  <a:cxn ang="0">
                    <a:pos x="265" y="32"/>
                  </a:cxn>
                  <a:cxn ang="0">
                    <a:pos x="265" y="32"/>
                  </a:cxn>
                </a:cxnLst>
                <a:rect l="0" t="0" r="r" b="b"/>
                <a:pathLst>
                  <a:path w="270" h="164">
                    <a:moveTo>
                      <a:pt x="265" y="32"/>
                    </a:moveTo>
                    <a:lnTo>
                      <a:pt x="265" y="32"/>
                    </a:lnTo>
                    <a:lnTo>
                      <a:pt x="265" y="35"/>
                    </a:lnTo>
                    <a:lnTo>
                      <a:pt x="265" y="35"/>
                    </a:lnTo>
                    <a:lnTo>
                      <a:pt x="265" y="29"/>
                    </a:lnTo>
                    <a:lnTo>
                      <a:pt x="265" y="29"/>
                    </a:lnTo>
                    <a:lnTo>
                      <a:pt x="262" y="24"/>
                    </a:lnTo>
                    <a:lnTo>
                      <a:pt x="257" y="13"/>
                    </a:lnTo>
                    <a:lnTo>
                      <a:pt x="246" y="5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21" y="0"/>
                    </a:lnTo>
                    <a:lnTo>
                      <a:pt x="216" y="0"/>
                    </a:lnTo>
                    <a:lnTo>
                      <a:pt x="205" y="2"/>
                    </a:lnTo>
                    <a:lnTo>
                      <a:pt x="205" y="2"/>
                    </a:lnTo>
                    <a:lnTo>
                      <a:pt x="200" y="5"/>
                    </a:lnTo>
                    <a:lnTo>
                      <a:pt x="194" y="8"/>
                    </a:lnTo>
                    <a:lnTo>
                      <a:pt x="194" y="8"/>
                    </a:lnTo>
                    <a:lnTo>
                      <a:pt x="173" y="16"/>
                    </a:lnTo>
                    <a:lnTo>
                      <a:pt x="27" y="75"/>
                    </a:lnTo>
                    <a:lnTo>
                      <a:pt x="27" y="75"/>
                    </a:lnTo>
                    <a:lnTo>
                      <a:pt x="19" y="81"/>
                    </a:lnTo>
                    <a:lnTo>
                      <a:pt x="14" y="86"/>
                    </a:lnTo>
                    <a:lnTo>
                      <a:pt x="3" y="99"/>
                    </a:lnTo>
                    <a:lnTo>
                      <a:pt x="0" y="113"/>
                    </a:lnTo>
                    <a:lnTo>
                      <a:pt x="0" y="121"/>
                    </a:lnTo>
                    <a:lnTo>
                      <a:pt x="3" y="129"/>
                    </a:lnTo>
                    <a:lnTo>
                      <a:pt x="3" y="129"/>
                    </a:lnTo>
                    <a:lnTo>
                      <a:pt x="3" y="129"/>
                    </a:lnTo>
                    <a:lnTo>
                      <a:pt x="3" y="129"/>
                    </a:lnTo>
                    <a:lnTo>
                      <a:pt x="3" y="132"/>
                    </a:lnTo>
                    <a:lnTo>
                      <a:pt x="3" y="132"/>
                    </a:lnTo>
                    <a:lnTo>
                      <a:pt x="8" y="140"/>
                    </a:lnTo>
                    <a:lnTo>
                      <a:pt x="14" y="151"/>
                    </a:lnTo>
                    <a:lnTo>
                      <a:pt x="22" y="159"/>
                    </a:lnTo>
                    <a:lnTo>
                      <a:pt x="38" y="164"/>
                    </a:lnTo>
                    <a:lnTo>
                      <a:pt x="38" y="164"/>
                    </a:lnTo>
                    <a:lnTo>
                      <a:pt x="46" y="164"/>
                    </a:lnTo>
                    <a:lnTo>
                      <a:pt x="54" y="164"/>
                    </a:lnTo>
                    <a:lnTo>
                      <a:pt x="65" y="159"/>
                    </a:lnTo>
                    <a:lnTo>
                      <a:pt x="76" y="156"/>
                    </a:lnTo>
                    <a:lnTo>
                      <a:pt x="76" y="156"/>
                    </a:lnTo>
                    <a:lnTo>
                      <a:pt x="97" y="145"/>
                    </a:lnTo>
                    <a:lnTo>
                      <a:pt x="243" y="86"/>
                    </a:lnTo>
                    <a:lnTo>
                      <a:pt x="243" y="86"/>
                    </a:lnTo>
                    <a:lnTo>
                      <a:pt x="251" y="83"/>
                    </a:lnTo>
                    <a:lnTo>
                      <a:pt x="257" y="78"/>
                    </a:lnTo>
                    <a:lnTo>
                      <a:pt x="265" y="64"/>
                    </a:lnTo>
                    <a:lnTo>
                      <a:pt x="270" y="48"/>
                    </a:lnTo>
                    <a:lnTo>
                      <a:pt x="267" y="40"/>
                    </a:lnTo>
                    <a:lnTo>
                      <a:pt x="265" y="32"/>
                    </a:lnTo>
                    <a:lnTo>
                      <a:pt x="265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/>
              </a:p>
            </p:txBody>
          </p:sp>
          <p:sp>
            <p:nvSpPr>
              <p:cNvPr id="31" name="Freeform 33"/>
              <p:cNvSpPr>
                <a:spLocks/>
              </p:cNvSpPr>
              <p:nvPr/>
            </p:nvSpPr>
            <p:spPr bwMode="auto">
              <a:xfrm>
                <a:off x="4675" y="3350"/>
                <a:ext cx="270" cy="166"/>
              </a:xfrm>
              <a:custGeom>
                <a:avLst/>
                <a:gdLst/>
                <a:ahLst/>
                <a:cxnLst>
                  <a:cxn ang="0">
                    <a:pos x="265" y="130"/>
                  </a:cxn>
                  <a:cxn ang="0">
                    <a:pos x="265" y="130"/>
                  </a:cxn>
                  <a:cxn ang="0">
                    <a:pos x="265" y="130"/>
                  </a:cxn>
                  <a:cxn ang="0">
                    <a:pos x="265" y="130"/>
                  </a:cxn>
                  <a:cxn ang="0">
                    <a:pos x="265" y="132"/>
                  </a:cxn>
                  <a:cxn ang="0">
                    <a:pos x="265" y="132"/>
                  </a:cxn>
                  <a:cxn ang="0">
                    <a:pos x="262" y="141"/>
                  </a:cxn>
                  <a:cxn ang="0">
                    <a:pos x="257" y="149"/>
                  </a:cxn>
                  <a:cxn ang="0">
                    <a:pos x="246" y="159"/>
                  </a:cxn>
                  <a:cxn ang="0">
                    <a:pos x="232" y="165"/>
                  </a:cxn>
                  <a:cxn ang="0">
                    <a:pos x="232" y="165"/>
                  </a:cxn>
                  <a:cxn ang="0">
                    <a:pos x="221" y="165"/>
                  </a:cxn>
                  <a:cxn ang="0">
                    <a:pos x="216" y="165"/>
                  </a:cxn>
                  <a:cxn ang="0">
                    <a:pos x="205" y="159"/>
                  </a:cxn>
                  <a:cxn ang="0">
                    <a:pos x="205" y="159"/>
                  </a:cxn>
                  <a:cxn ang="0">
                    <a:pos x="200" y="159"/>
                  </a:cxn>
                  <a:cxn ang="0">
                    <a:pos x="194" y="157"/>
                  </a:cxn>
                  <a:cxn ang="0">
                    <a:pos x="194" y="157"/>
                  </a:cxn>
                  <a:cxn ang="0">
                    <a:pos x="173" y="146"/>
                  </a:cxn>
                  <a:cxn ang="0">
                    <a:pos x="27" y="87"/>
                  </a:cxn>
                  <a:cxn ang="0">
                    <a:pos x="27" y="87"/>
                  </a:cxn>
                  <a:cxn ang="0">
                    <a:pos x="19" y="84"/>
                  </a:cxn>
                  <a:cxn ang="0">
                    <a:pos x="14" y="79"/>
                  </a:cxn>
                  <a:cxn ang="0">
                    <a:pos x="3" y="65"/>
                  </a:cxn>
                  <a:cxn ang="0">
                    <a:pos x="0" y="49"/>
                  </a:cxn>
                  <a:cxn ang="0">
                    <a:pos x="0" y="41"/>
                  </a:cxn>
                  <a:cxn ang="0">
                    <a:pos x="3" y="33"/>
                  </a:cxn>
                  <a:cxn ang="0">
                    <a:pos x="3" y="33"/>
                  </a:cxn>
                  <a:cxn ang="0">
                    <a:pos x="3" y="33"/>
                  </a:cxn>
                  <a:cxn ang="0">
                    <a:pos x="3" y="33"/>
                  </a:cxn>
                  <a:cxn ang="0">
                    <a:pos x="3" y="30"/>
                  </a:cxn>
                  <a:cxn ang="0">
                    <a:pos x="3" y="30"/>
                  </a:cxn>
                  <a:cxn ang="0">
                    <a:pos x="8" y="22"/>
                  </a:cxn>
                  <a:cxn ang="0">
                    <a:pos x="14" y="14"/>
                  </a:cxn>
                  <a:cxn ang="0">
                    <a:pos x="22" y="6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46" y="0"/>
                  </a:cxn>
                  <a:cxn ang="0">
                    <a:pos x="54" y="0"/>
                  </a:cxn>
                  <a:cxn ang="0">
                    <a:pos x="65" y="3"/>
                  </a:cxn>
                  <a:cxn ang="0">
                    <a:pos x="76" y="8"/>
                  </a:cxn>
                  <a:cxn ang="0">
                    <a:pos x="76" y="8"/>
                  </a:cxn>
                  <a:cxn ang="0">
                    <a:pos x="97" y="17"/>
                  </a:cxn>
                  <a:cxn ang="0">
                    <a:pos x="243" y="76"/>
                  </a:cxn>
                  <a:cxn ang="0">
                    <a:pos x="243" y="76"/>
                  </a:cxn>
                  <a:cxn ang="0">
                    <a:pos x="251" y="81"/>
                  </a:cxn>
                  <a:cxn ang="0">
                    <a:pos x="257" y="87"/>
                  </a:cxn>
                  <a:cxn ang="0">
                    <a:pos x="265" y="100"/>
                  </a:cxn>
                  <a:cxn ang="0">
                    <a:pos x="270" y="114"/>
                  </a:cxn>
                  <a:cxn ang="0">
                    <a:pos x="267" y="122"/>
                  </a:cxn>
                  <a:cxn ang="0">
                    <a:pos x="265" y="130"/>
                  </a:cxn>
                  <a:cxn ang="0">
                    <a:pos x="265" y="130"/>
                  </a:cxn>
                </a:cxnLst>
                <a:rect l="0" t="0" r="r" b="b"/>
                <a:pathLst>
                  <a:path w="270" h="165">
                    <a:moveTo>
                      <a:pt x="265" y="130"/>
                    </a:moveTo>
                    <a:lnTo>
                      <a:pt x="265" y="130"/>
                    </a:lnTo>
                    <a:lnTo>
                      <a:pt x="265" y="130"/>
                    </a:lnTo>
                    <a:lnTo>
                      <a:pt x="265" y="130"/>
                    </a:lnTo>
                    <a:lnTo>
                      <a:pt x="265" y="132"/>
                    </a:lnTo>
                    <a:lnTo>
                      <a:pt x="265" y="132"/>
                    </a:lnTo>
                    <a:lnTo>
                      <a:pt x="262" y="141"/>
                    </a:lnTo>
                    <a:lnTo>
                      <a:pt x="257" y="149"/>
                    </a:lnTo>
                    <a:lnTo>
                      <a:pt x="246" y="159"/>
                    </a:lnTo>
                    <a:lnTo>
                      <a:pt x="232" y="165"/>
                    </a:lnTo>
                    <a:lnTo>
                      <a:pt x="232" y="165"/>
                    </a:lnTo>
                    <a:lnTo>
                      <a:pt x="221" y="165"/>
                    </a:lnTo>
                    <a:lnTo>
                      <a:pt x="216" y="165"/>
                    </a:lnTo>
                    <a:lnTo>
                      <a:pt x="205" y="159"/>
                    </a:lnTo>
                    <a:lnTo>
                      <a:pt x="205" y="159"/>
                    </a:lnTo>
                    <a:lnTo>
                      <a:pt x="200" y="159"/>
                    </a:lnTo>
                    <a:lnTo>
                      <a:pt x="194" y="157"/>
                    </a:lnTo>
                    <a:lnTo>
                      <a:pt x="194" y="157"/>
                    </a:lnTo>
                    <a:lnTo>
                      <a:pt x="173" y="146"/>
                    </a:lnTo>
                    <a:lnTo>
                      <a:pt x="27" y="87"/>
                    </a:lnTo>
                    <a:lnTo>
                      <a:pt x="27" y="87"/>
                    </a:lnTo>
                    <a:lnTo>
                      <a:pt x="19" y="84"/>
                    </a:lnTo>
                    <a:lnTo>
                      <a:pt x="14" y="79"/>
                    </a:lnTo>
                    <a:lnTo>
                      <a:pt x="3" y="65"/>
                    </a:lnTo>
                    <a:lnTo>
                      <a:pt x="0" y="49"/>
                    </a:lnTo>
                    <a:lnTo>
                      <a:pt x="0" y="41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2" y="6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65" y="3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97" y="17"/>
                    </a:lnTo>
                    <a:lnTo>
                      <a:pt x="243" y="76"/>
                    </a:lnTo>
                    <a:lnTo>
                      <a:pt x="243" y="76"/>
                    </a:lnTo>
                    <a:lnTo>
                      <a:pt x="251" y="81"/>
                    </a:lnTo>
                    <a:lnTo>
                      <a:pt x="257" y="87"/>
                    </a:lnTo>
                    <a:lnTo>
                      <a:pt x="265" y="100"/>
                    </a:lnTo>
                    <a:lnTo>
                      <a:pt x="270" y="114"/>
                    </a:lnTo>
                    <a:lnTo>
                      <a:pt x="267" y="122"/>
                    </a:lnTo>
                    <a:lnTo>
                      <a:pt x="265" y="130"/>
                    </a:lnTo>
                    <a:lnTo>
                      <a:pt x="265" y="1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/>
              </a:p>
            </p:txBody>
          </p:sp>
          <p:sp>
            <p:nvSpPr>
              <p:cNvPr id="32" name="Freeform 34"/>
              <p:cNvSpPr>
                <a:spLocks/>
              </p:cNvSpPr>
              <p:nvPr/>
            </p:nvSpPr>
            <p:spPr bwMode="auto">
              <a:xfrm>
                <a:off x="4977" y="3495"/>
                <a:ext cx="308" cy="92"/>
              </a:xfrm>
              <a:custGeom>
                <a:avLst/>
                <a:gdLst/>
                <a:ahLst/>
                <a:cxnLst>
                  <a:cxn ang="0">
                    <a:pos x="289" y="5"/>
                  </a:cxn>
                  <a:cxn ang="0">
                    <a:pos x="289" y="5"/>
                  </a:cxn>
                  <a:cxn ang="0">
                    <a:pos x="281" y="3"/>
                  </a:cxn>
                  <a:cxn ang="0">
                    <a:pos x="273" y="0"/>
                  </a:cxn>
                  <a:cxn ang="0">
                    <a:pos x="262" y="0"/>
                  </a:cxn>
                  <a:cxn ang="0">
                    <a:pos x="251" y="0"/>
                  </a:cxn>
                  <a:cxn ang="0">
                    <a:pos x="44" y="0"/>
                  </a:cxn>
                  <a:cxn ang="0">
                    <a:pos x="44" y="0"/>
                  </a:cxn>
                  <a:cxn ang="0">
                    <a:pos x="35" y="0"/>
                  </a:cxn>
                  <a:cxn ang="0">
                    <a:pos x="27" y="3"/>
                  </a:cxn>
                  <a:cxn ang="0">
                    <a:pos x="14" y="11"/>
                  </a:cxn>
                  <a:cxn ang="0">
                    <a:pos x="3" y="24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3" y="62"/>
                  </a:cxn>
                  <a:cxn ang="0">
                    <a:pos x="8" y="73"/>
                  </a:cxn>
                  <a:cxn ang="0">
                    <a:pos x="11" y="78"/>
                  </a:cxn>
                  <a:cxn ang="0">
                    <a:pos x="19" y="84"/>
                  </a:cxn>
                  <a:cxn ang="0">
                    <a:pos x="19" y="84"/>
                  </a:cxn>
                  <a:cxn ang="0">
                    <a:pos x="27" y="89"/>
                  </a:cxn>
                  <a:cxn ang="0">
                    <a:pos x="35" y="92"/>
                  </a:cxn>
                  <a:cxn ang="0">
                    <a:pos x="46" y="92"/>
                  </a:cxn>
                  <a:cxn ang="0">
                    <a:pos x="265" y="92"/>
                  </a:cxn>
                  <a:cxn ang="0">
                    <a:pos x="265" y="92"/>
                  </a:cxn>
                  <a:cxn ang="0">
                    <a:pos x="273" y="92"/>
                  </a:cxn>
                  <a:cxn ang="0">
                    <a:pos x="281" y="89"/>
                  </a:cxn>
                  <a:cxn ang="0">
                    <a:pos x="294" y="81"/>
                  </a:cxn>
                  <a:cxn ang="0">
                    <a:pos x="303" y="67"/>
                  </a:cxn>
                  <a:cxn ang="0">
                    <a:pos x="305" y="59"/>
                  </a:cxn>
                  <a:cxn ang="0">
                    <a:pos x="308" y="51"/>
                  </a:cxn>
                  <a:cxn ang="0">
                    <a:pos x="308" y="51"/>
                  </a:cxn>
                  <a:cxn ang="0">
                    <a:pos x="308" y="48"/>
                  </a:cxn>
                  <a:cxn ang="0">
                    <a:pos x="308" y="48"/>
                  </a:cxn>
                  <a:cxn ang="0">
                    <a:pos x="308" y="43"/>
                  </a:cxn>
                  <a:cxn ang="0">
                    <a:pos x="308" y="43"/>
                  </a:cxn>
                  <a:cxn ang="0">
                    <a:pos x="305" y="35"/>
                  </a:cxn>
                  <a:cxn ang="0">
                    <a:pos x="303" y="24"/>
                  </a:cxn>
                  <a:cxn ang="0">
                    <a:pos x="297" y="16"/>
                  </a:cxn>
                  <a:cxn ang="0">
                    <a:pos x="289" y="5"/>
                  </a:cxn>
                  <a:cxn ang="0">
                    <a:pos x="289" y="5"/>
                  </a:cxn>
                </a:cxnLst>
                <a:rect l="0" t="0" r="r" b="b"/>
                <a:pathLst>
                  <a:path w="308" h="92">
                    <a:moveTo>
                      <a:pt x="289" y="5"/>
                    </a:moveTo>
                    <a:lnTo>
                      <a:pt x="289" y="5"/>
                    </a:lnTo>
                    <a:lnTo>
                      <a:pt x="281" y="3"/>
                    </a:lnTo>
                    <a:lnTo>
                      <a:pt x="273" y="0"/>
                    </a:lnTo>
                    <a:lnTo>
                      <a:pt x="262" y="0"/>
                    </a:lnTo>
                    <a:lnTo>
                      <a:pt x="251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3"/>
                    </a:lnTo>
                    <a:lnTo>
                      <a:pt x="14" y="11"/>
                    </a:lnTo>
                    <a:lnTo>
                      <a:pt x="3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3" y="62"/>
                    </a:lnTo>
                    <a:lnTo>
                      <a:pt x="8" y="73"/>
                    </a:lnTo>
                    <a:lnTo>
                      <a:pt x="11" y="78"/>
                    </a:lnTo>
                    <a:lnTo>
                      <a:pt x="19" y="84"/>
                    </a:lnTo>
                    <a:lnTo>
                      <a:pt x="19" y="84"/>
                    </a:lnTo>
                    <a:lnTo>
                      <a:pt x="27" y="89"/>
                    </a:lnTo>
                    <a:lnTo>
                      <a:pt x="35" y="92"/>
                    </a:lnTo>
                    <a:lnTo>
                      <a:pt x="46" y="92"/>
                    </a:lnTo>
                    <a:lnTo>
                      <a:pt x="265" y="92"/>
                    </a:lnTo>
                    <a:lnTo>
                      <a:pt x="265" y="92"/>
                    </a:lnTo>
                    <a:lnTo>
                      <a:pt x="273" y="92"/>
                    </a:lnTo>
                    <a:lnTo>
                      <a:pt x="281" y="89"/>
                    </a:lnTo>
                    <a:lnTo>
                      <a:pt x="294" y="81"/>
                    </a:lnTo>
                    <a:lnTo>
                      <a:pt x="303" y="67"/>
                    </a:lnTo>
                    <a:lnTo>
                      <a:pt x="305" y="59"/>
                    </a:lnTo>
                    <a:lnTo>
                      <a:pt x="308" y="51"/>
                    </a:lnTo>
                    <a:lnTo>
                      <a:pt x="308" y="51"/>
                    </a:lnTo>
                    <a:lnTo>
                      <a:pt x="308" y="48"/>
                    </a:lnTo>
                    <a:lnTo>
                      <a:pt x="308" y="48"/>
                    </a:lnTo>
                    <a:lnTo>
                      <a:pt x="308" y="43"/>
                    </a:lnTo>
                    <a:lnTo>
                      <a:pt x="308" y="43"/>
                    </a:lnTo>
                    <a:lnTo>
                      <a:pt x="305" y="35"/>
                    </a:lnTo>
                    <a:lnTo>
                      <a:pt x="303" y="24"/>
                    </a:lnTo>
                    <a:lnTo>
                      <a:pt x="297" y="16"/>
                    </a:lnTo>
                    <a:lnTo>
                      <a:pt x="289" y="5"/>
                    </a:lnTo>
                    <a:lnTo>
                      <a:pt x="289" y="5"/>
                    </a:lnTo>
                    <a:close/>
                  </a:path>
                </a:pathLst>
              </a:custGeom>
              <a:solidFill>
                <a:srgbClr val="FFC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214282" y="1214422"/>
            <a:ext cx="5715040" cy="5286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100">
                <a:solidFill>
                  <a:schemeClr val="accent6"/>
                </a:solidFill>
              </a:defRPr>
            </a:lvl4pPr>
            <a:lvl5pPr>
              <a:defRPr sz="1100">
                <a:solidFill>
                  <a:schemeClr val="accent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72198" y="1214422"/>
            <a:ext cx="2786082" cy="5286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accent6"/>
                </a:solidFill>
                <a:latin typeface="+mj-lt"/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100">
                <a:solidFill>
                  <a:schemeClr val="accent6"/>
                </a:solidFill>
              </a:defRPr>
            </a:lvl4pPr>
            <a:lvl5pPr>
              <a:defRPr sz="1100">
                <a:solidFill>
                  <a:schemeClr val="accent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titel 8"/>
          <p:cNvSpPr>
            <a:spLocks noGrp="1"/>
          </p:cNvSpPr>
          <p:nvPr>
            <p:ph type="title"/>
          </p:nvPr>
        </p:nvSpPr>
        <p:spPr>
          <a:xfrm>
            <a:off x="128614" y="242808"/>
            <a:ext cx="878687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dirty="0" smtClean="0"/>
              <a:t>Klik for at redigere titeltypografi i masteren</a:t>
            </a:r>
            <a:endParaRPr lang="en-US" dirty="0"/>
          </a:p>
        </p:txBody>
      </p:sp>
      <p:sp>
        <p:nvSpPr>
          <p:cNvPr id="16" name="Pladsholder til indhold 15"/>
          <p:cNvSpPr>
            <a:spLocks noGrp="1"/>
          </p:cNvSpPr>
          <p:nvPr>
            <p:ph sz="quarter" idx="10"/>
          </p:nvPr>
        </p:nvSpPr>
        <p:spPr>
          <a:xfrm>
            <a:off x="142875" y="642918"/>
            <a:ext cx="8786813" cy="357207"/>
          </a:xfrm>
        </p:spPr>
        <p:txBody>
          <a:bodyPr/>
          <a:lstStyle/>
          <a:p>
            <a:pPr lvl="0"/>
            <a:r>
              <a:rPr lang="da-DK" dirty="0" smtClean="0"/>
              <a:t>Klik for at redigere typografi i masteren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nemgåen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8"/>
          <p:cNvSpPr>
            <a:spLocks noGrp="1"/>
          </p:cNvSpPr>
          <p:nvPr>
            <p:ph sz="quarter" idx="10"/>
          </p:nvPr>
        </p:nvSpPr>
        <p:spPr>
          <a:xfrm>
            <a:off x="142845" y="1143000"/>
            <a:ext cx="8786844" cy="500062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baseline="0">
                <a:solidFill>
                  <a:schemeClr val="accent4"/>
                </a:solidFill>
              </a:defRPr>
            </a:lvl1pPr>
            <a:lvl2pPr marL="742950" indent="-285750">
              <a:buFont typeface="Wingdings" pitchFamily="2" charset="2"/>
              <a:buChar char="§"/>
              <a:defRPr sz="1600" baseline="0">
                <a:solidFill>
                  <a:schemeClr val="accent4"/>
                </a:solidFill>
              </a:defRPr>
            </a:lvl2pPr>
            <a:lvl3pPr marL="1143000" indent="-228600">
              <a:buFont typeface="Wingdings" pitchFamily="2" charset="2"/>
              <a:buChar char="§"/>
              <a:defRPr baseline="0">
                <a:solidFill>
                  <a:schemeClr val="accent4"/>
                </a:solidFill>
              </a:defRPr>
            </a:lvl3pPr>
            <a:lvl4pPr marL="1600200" indent="-228600">
              <a:buFont typeface="Wingdings" pitchFamily="2" charset="2"/>
              <a:buChar char="§"/>
              <a:defRPr baseline="0">
                <a:solidFill>
                  <a:schemeClr val="accent4"/>
                </a:solidFill>
              </a:defRPr>
            </a:lvl4pPr>
            <a:lvl5pPr marL="2114550" indent="-285750">
              <a:buFont typeface="Wingdings" pitchFamily="2" charset="2"/>
              <a:buChar char="§"/>
              <a:defRPr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 dirty="0" smtClean="0"/>
              <a:t>Klik for at redigere typografi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en-US" dirty="0"/>
          </a:p>
        </p:txBody>
      </p:sp>
      <p:sp>
        <p:nvSpPr>
          <p:cNvPr id="11" name="Pladsholder til titel 8"/>
          <p:cNvSpPr>
            <a:spLocks noGrp="1"/>
          </p:cNvSpPr>
          <p:nvPr>
            <p:ph type="title"/>
          </p:nvPr>
        </p:nvSpPr>
        <p:spPr>
          <a:xfrm>
            <a:off x="128614" y="242808"/>
            <a:ext cx="878687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dirty="0" smtClean="0"/>
              <a:t>Klik for at redigere titeltypografi i masteren</a:t>
            </a:r>
            <a:endParaRPr lang="en-US" dirty="0"/>
          </a:p>
        </p:txBody>
      </p:sp>
      <p:sp>
        <p:nvSpPr>
          <p:cNvPr id="12" name="Pladsholder til indhold 15"/>
          <p:cNvSpPr>
            <a:spLocks noGrp="1"/>
          </p:cNvSpPr>
          <p:nvPr>
            <p:ph sz="quarter" idx="11"/>
          </p:nvPr>
        </p:nvSpPr>
        <p:spPr>
          <a:xfrm>
            <a:off x="142875" y="642918"/>
            <a:ext cx="8786813" cy="357207"/>
          </a:xfrm>
        </p:spPr>
        <p:txBody>
          <a:bodyPr/>
          <a:lstStyle/>
          <a:p>
            <a:pPr lvl="0"/>
            <a:r>
              <a:rPr lang="da-DK" dirty="0" smtClean="0"/>
              <a:t>Klik for at redigere typografi i masteren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2"/>
          <p:cNvSpPr>
            <a:spLocks noGrp="1"/>
          </p:cNvSpPr>
          <p:nvPr>
            <p:ph type="pic" idx="1"/>
          </p:nvPr>
        </p:nvSpPr>
        <p:spPr>
          <a:xfrm>
            <a:off x="214282" y="1142984"/>
            <a:ext cx="8715436" cy="4857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42844" y="6072206"/>
            <a:ext cx="5272118" cy="357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9" name="Pladsholder til titel 8"/>
          <p:cNvSpPr>
            <a:spLocks noGrp="1"/>
          </p:cNvSpPr>
          <p:nvPr>
            <p:ph type="title"/>
          </p:nvPr>
        </p:nvSpPr>
        <p:spPr>
          <a:xfrm>
            <a:off x="128614" y="242808"/>
            <a:ext cx="878687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dirty="0" smtClean="0"/>
              <a:t>Klik for at redigere titeltypografi i masteren</a:t>
            </a:r>
            <a:endParaRPr lang="en-US" dirty="0"/>
          </a:p>
        </p:txBody>
      </p:sp>
      <p:sp>
        <p:nvSpPr>
          <p:cNvPr id="12" name="Pladsholder til indhold 15"/>
          <p:cNvSpPr>
            <a:spLocks noGrp="1"/>
          </p:cNvSpPr>
          <p:nvPr>
            <p:ph sz="quarter" idx="10"/>
          </p:nvPr>
        </p:nvSpPr>
        <p:spPr>
          <a:xfrm>
            <a:off x="142875" y="642918"/>
            <a:ext cx="8786813" cy="357207"/>
          </a:xfrm>
        </p:spPr>
        <p:txBody>
          <a:bodyPr/>
          <a:lstStyle/>
          <a:p>
            <a:pPr lvl="0"/>
            <a:r>
              <a:rPr lang="da-DK" dirty="0" smtClean="0"/>
              <a:t>Klik for at redigere typografi i masteren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121"/>
          <p:cNvSpPr>
            <a:spLocks noGrp="1" noChangeArrowheads="1"/>
          </p:cNvSpPr>
          <p:nvPr>
            <p:ph type="dt" sz="half" idx="10"/>
          </p:nvPr>
        </p:nvSpPr>
        <p:spPr>
          <a:xfrm>
            <a:off x="6786578" y="6429396"/>
            <a:ext cx="2133600" cy="1857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53729539-9B30-4C33-BD9C-E02C8D6878CC}" type="slidenum">
              <a:rPr lang="en-US"/>
              <a:pPr>
                <a:defRPr/>
              </a:pPr>
              <a:t>‹#›</a:t>
            </a:fld>
            <a:endParaRPr lang="en-US"/>
          </a:p>
          <a:p>
            <a:pPr>
              <a:defRPr/>
            </a:pPr>
            <a:fld id="{36FA10BB-B1FD-4F97-A704-F5BCA8E2AD4E}" type="datetime3">
              <a:rPr lang="en-US"/>
              <a:pPr>
                <a:defRPr/>
              </a:pPr>
              <a:t>9 April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0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itel 8"/>
          <p:cNvSpPr>
            <a:spLocks noGrp="1"/>
          </p:cNvSpPr>
          <p:nvPr>
            <p:ph type="title"/>
          </p:nvPr>
        </p:nvSpPr>
        <p:spPr>
          <a:xfrm>
            <a:off x="128614" y="242808"/>
            <a:ext cx="878687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dirty="0" smtClean="0"/>
              <a:t>Klik for at redigere titeltypografi i masteren</a:t>
            </a:r>
            <a:endParaRPr lang="en-US" dirty="0"/>
          </a:p>
        </p:txBody>
      </p:sp>
      <p:sp>
        <p:nvSpPr>
          <p:cNvPr id="35" name="Rektangel 34"/>
          <p:cNvSpPr/>
          <p:nvPr/>
        </p:nvSpPr>
        <p:spPr>
          <a:xfrm>
            <a:off x="214282" y="1000108"/>
            <a:ext cx="571504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ktangel 35"/>
          <p:cNvSpPr/>
          <p:nvPr/>
        </p:nvSpPr>
        <p:spPr>
          <a:xfrm>
            <a:off x="6072198" y="1000108"/>
            <a:ext cx="285752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ktangel 37"/>
          <p:cNvSpPr/>
          <p:nvPr/>
        </p:nvSpPr>
        <p:spPr>
          <a:xfrm>
            <a:off x="214282" y="1000108"/>
            <a:ext cx="571504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ktangel 38"/>
          <p:cNvSpPr/>
          <p:nvPr/>
        </p:nvSpPr>
        <p:spPr>
          <a:xfrm>
            <a:off x="6072198" y="1000108"/>
            <a:ext cx="285752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kstboks 39"/>
          <p:cNvSpPr txBox="1"/>
          <p:nvPr/>
        </p:nvSpPr>
        <p:spPr>
          <a:xfrm>
            <a:off x="142844" y="6572272"/>
            <a:ext cx="535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noProof="0" dirty="0" smtClean="0">
                <a:solidFill>
                  <a:schemeClr val="accent1"/>
                </a:solidFill>
              </a:rPr>
              <a:t>Date: </a:t>
            </a:r>
            <a:fld id="{E9DC03E3-E127-49F2-9DFF-AEED2ED54AF6}" type="datetime1">
              <a:rPr lang="da-DK" sz="800" noProof="0" smtClean="0">
                <a:solidFill>
                  <a:schemeClr val="accent1"/>
                </a:solidFill>
              </a:rPr>
              <a:pPr/>
              <a:t>09-04-2013</a:t>
            </a:fld>
            <a:r>
              <a:rPr lang="da-DK" sz="800" noProof="0" dirty="0" smtClean="0">
                <a:solidFill>
                  <a:schemeClr val="accent1"/>
                </a:solidFill>
              </a:rPr>
              <a:t> | </a:t>
            </a:r>
            <a:fld id="{68738DC7-9978-493F-94EF-B633081A4719}" type="slidenum">
              <a:rPr lang="da-DK" sz="800" noProof="0" smtClean="0">
                <a:solidFill>
                  <a:schemeClr val="accent1"/>
                </a:solidFill>
              </a:rPr>
              <a:pPr/>
              <a:t>‹#›</a:t>
            </a:fld>
            <a:r>
              <a:rPr lang="da-DK" sz="800" noProof="0" dirty="0" smtClean="0">
                <a:solidFill>
                  <a:schemeClr val="accent1"/>
                </a:solidFill>
              </a:rPr>
              <a:t> </a:t>
            </a:r>
            <a:endParaRPr lang="da-DK" sz="800" noProof="0" dirty="0">
              <a:solidFill>
                <a:schemeClr val="accent1"/>
              </a:solidFill>
            </a:endParaRPr>
          </a:p>
        </p:txBody>
      </p:sp>
      <p:sp>
        <p:nvSpPr>
          <p:cNvPr id="43" name="Pladsholder til tekst 42"/>
          <p:cNvSpPr>
            <a:spLocks noGrp="1"/>
          </p:cNvSpPr>
          <p:nvPr>
            <p:ph type="body" idx="1"/>
          </p:nvPr>
        </p:nvSpPr>
        <p:spPr>
          <a:xfrm>
            <a:off x="128614" y="671506"/>
            <a:ext cx="8801104" cy="328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typografi i masteren</a:t>
            </a:r>
          </a:p>
        </p:txBody>
      </p:sp>
      <p:pic>
        <p:nvPicPr>
          <p:cNvPr id="37" name="Billede 36" descr="Logo-RGB-930-px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6430882"/>
            <a:ext cx="1836836" cy="2863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7" r:id="rId4"/>
    <p:sldLayoutId id="2147483689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1600" b="0" kern="1200">
          <a:solidFill>
            <a:schemeClr val="accent4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214553"/>
            <a:ext cx="8915376" cy="954107"/>
          </a:xfrm>
        </p:spPr>
        <p:txBody>
          <a:bodyPr/>
          <a:lstStyle/>
          <a:p>
            <a:r>
              <a:rPr lang="da-DK" dirty="0"/>
              <a:t>Broer med dæk af </a:t>
            </a:r>
            <a:r>
              <a:rPr lang="da-DK" dirty="0" smtClean="0"/>
              <a:t>glasfiber</a:t>
            </a:r>
            <a:br>
              <a:rPr lang="da-DK" dirty="0" smtClean="0"/>
            </a:br>
            <a:r>
              <a:rPr lang="da-DK" dirty="0"/>
              <a:t>-</a:t>
            </a:r>
            <a:r>
              <a:rPr lang="da-DK" dirty="0" smtClean="0"/>
              <a:t>status og fremtidsudsigter</a:t>
            </a:r>
            <a:endParaRPr lang="da-DK" dirty="0">
              <a:effectLst/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1800" i="1" dirty="0" smtClean="0"/>
              <a:t>Morten </a:t>
            </a:r>
            <a:r>
              <a:rPr lang="en-GB" sz="1800" i="1" dirty="0"/>
              <a:t>Gantriis </a:t>
            </a:r>
            <a:r>
              <a:rPr lang="en-GB" sz="1800" i="1" dirty="0" smtClean="0"/>
              <a:t>Sørensen,</a:t>
            </a:r>
          </a:p>
          <a:p>
            <a:r>
              <a:rPr lang="en-GB" sz="1800" i="1" dirty="0" smtClean="0"/>
              <a:t>Product </a:t>
            </a:r>
            <a:r>
              <a:rPr lang="en-GB" sz="1800" i="1" dirty="0"/>
              <a:t>manager, Fiberline Composites A/S</a:t>
            </a:r>
            <a:endParaRPr lang="da-DK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270" y="1124744"/>
            <a:ext cx="7725730" cy="618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indhold 1"/>
          <p:cNvSpPr>
            <a:spLocks noGrp="1"/>
          </p:cNvSpPr>
          <p:nvPr>
            <p:ph sz="quarter" idx="10"/>
          </p:nvPr>
        </p:nvSpPr>
        <p:spPr>
          <a:xfrm>
            <a:off x="107504" y="1247865"/>
            <a:ext cx="8786844" cy="5000625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tx1"/>
                </a:solidFill>
              </a:rPr>
              <a:t>Lang levetid</a:t>
            </a:r>
          </a:p>
          <a:p>
            <a:pPr lvl="1"/>
            <a:r>
              <a:rPr lang="da-DK" dirty="0">
                <a:solidFill>
                  <a:schemeClr val="tx1"/>
                </a:solidFill>
              </a:rPr>
              <a:t>Korrosionsbestandigt</a:t>
            </a:r>
          </a:p>
          <a:p>
            <a:pPr lvl="1"/>
            <a:r>
              <a:rPr lang="da-DK" dirty="0">
                <a:solidFill>
                  <a:schemeClr val="tx1"/>
                </a:solidFill>
              </a:rPr>
              <a:t>Vejrbestandigt</a:t>
            </a:r>
          </a:p>
          <a:p>
            <a:endParaRPr lang="da-DK" sz="800" dirty="0" smtClean="0">
              <a:solidFill>
                <a:schemeClr val="tx1"/>
              </a:solidFill>
            </a:endParaRPr>
          </a:p>
          <a:p>
            <a:r>
              <a:rPr lang="da-DK" dirty="0" smtClean="0">
                <a:solidFill>
                  <a:schemeClr val="tx1"/>
                </a:solidFill>
              </a:rPr>
              <a:t>Minimal Vedligehold</a:t>
            </a:r>
          </a:p>
          <a:p>
            <a:pPr lvl="1"/>
            <a:r>
              <a:rPr lang="da-DK" dirty="0" smtClean="0">
                <a:solidFill>
                  <a:schemeClr val="tx1"/>
                </a:solidFill>
              </a:rPr>
              <a:t>Ingen membran nødvendig</a:t>
            </a:r>
            <a:endParaRPr lang="da-DK" dirty="0">
              <a:solidFill>
                <a:schemeClr val="tx1"/>
              </a:solidFill>
            </a:endParaRPr>
          </a:p>
          <a:p>
            <a:endParaRPr lang="da-DK" sz="800" dirty="0">
              <a:solidFill>
                <a:schemeClr val="tx1"/>
              </a:solidFill>
            </a:endParaRPr>
          </a:p>
          <a:p>
            <a:r>
              <a:rPr lang="da-DK" dirty="0" smtClean="0">
                <a:solidFill>
                  <a:schemeClr val="tx1"/>
                </a:solidFill>
              </a:rPr>
              <a:t>Hurtig montage</a:t>
            </a:r>
          </a:p>
          <a:p>
            <a:pPr lvl="1"/>
            <a:r>
              <a:rPr lang="da-DK" dirty="0" smtClean="0">
                <a:solidFill>
                  <a:schemeClr val="tx1"/>
                </a:solidFill>
              </a:rPr>
              <a:t>Bygges </a:t>
            </a:r>
            <a:r>
              <a:rPr lang="da-DK" dirty="0" err="1">
                <a:solidFill>
                  <a:schemeClr val="tx1"/>
                </a:solidFill>
              </a:rPr>
              <a:t>off</a:t>
            </a:r>
            <a:r>
              <a:rPr lang="da-DK" dirty="0">
                <a:solidFill>
                  <a:schemeClr val="tx1"/>
                </a:solidFill>
              </a:rPr>
              <a:t>-site og løftes på </a:t>
            </a:r>
            <a:r>
              <a:rPr lang="da-DK" dirty="0" smtClean="0">
                <a:solidFill>
                  <a:schemeClr val="tx1"/>
                </a:solidFill>
              </a:rPr>
              <a:t>plads</a:t>
            </a:r>
          </a:p>
          <a:p>
            <a:pPr lvl="1"/>
            <a:r>
              <a:rPr lang="da-DK" dirty="0">
                <a:solidFill>
                  <a:schemeClr val="tx1"/>
                </a:solidFill>
              </a:rPr>
              <a:t>Minimale </a:t>
            </a:r>
            <a:r>
              <a:rPr lang="da-DK" dirty="0" smtClean="0">
                <a:solidFill>
                  <a:schemeClr val="tx1"/>
                </a:solidFill>
              </a:rPr>
              <a:t>trafikgener</a:t>
            </a:r>
          </a:p>
          <a:p>
            <a:endParaRPr lang="da-DK" sz="800" dirty="0" smtClean="0">
              <a:solidFill>
                <a:schemeClr val="tx1"/>
              </a:solidFill>
            </a:endParaRPr>
          </a:p>
          <a:p>
            <a:pPr marL="342900" lvl="1" indent="-342900"/>
            <a:r>
              <a:rPr lang="da-DK" dirty="0">
                <a:solidFill>
                  <a:schemeClr val="tx1"/>
                </a:solidFill>
              </a:rPr>
              <a:t>Lav </a:t>
            </a:r>
            <a:r>
              <a:rPr lang="da-DK" dirty="0" smtClean="0">
                <a:solidFill>
                  <a:schemeClr val="tx1"/>
                </a:solidFill>
              </a:rPr>
              <a:t>vægt</a:t>
            </a:r>
            <a:endParaRPr lang="da-DK" dirty="0">
              <a:solidFill>
                <a:schemeClr val="tx1"/>
              </a:solidFill>
            </a:endParaRPr>
          </a:p>
          <a:p>
            <a:pPr lvl="1"/>
            <a:r>
              <a:rPr lang="da-DK" dirty="0" smtClean="0">
                <a:solidFill>
                  <a:schemeClr val="tx1"/>
                </a:solidFill>
              </a:rPr>
              <a:t>Frigørelse af kapacitet i fundamenter</a:t>
            </a:r>
          </a:p>
          <a:p>
            <a:endParaRPr lang="da-DK" sz="800" dirty="0" smtClean="0">
              <a:solidFill>
                <a:schemeClr val="tx1"/>
              </a:solidFill>
            </a:endParaRPr>
          </a:p>
          <a:p>
            <a:r>
              <a:rPr lang="da-DK" dirty="0" smtClean="0">
                <a:solidFill>
                  <a:schemeClr val="tx1"/>
                </a:solidFill>
              </a:rPr>
              <a:t>Energivenligt </a:t>
            </a:r>
            <a:r>
              <a:rPr lang="da-DK" dirty="0">
                <a:solidFill>
                  <a:schemeClr val="tx1"/>
                </a:solidFill>
              </a:rPr>
              <a:t>materiale</a:t>
            </a:r>
          </a:p>
          <a:p>
            <a:endParaRPr lang="da-DK" sz="800" dirty="0">
              <a:solidFill>
                <a:schemeClr val="tx1"/>
              </a:solidFill>
            </a:endParaRPr>
          </a:p>
          <a:p>
            <a:r>
              <a:rPr lang="da-DK" dirty="0" smtClean="0">
                <a:solidFill>
                  <a:schemeClr val="tx1"/>
                </a:solidFill>
              </a:rPr>
              <a:t>God </a:t>
            </a:r>
            <a:r>
              <a:rPr lang="da-DK" dirty="0">
                <a:solidFill>
                  <a:schemeClr val="tx1"/>
                </a:solidFill>
              </a:rPr>
              <a:t>elektrisk isolation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bygge broer af glasfiber-kompositter?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3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256483"/>
              </p:ext>
            </p:extLst>
          </p:nvPr>
        </p:nvGraphicFramePr>
        <p:xfrm>
          <a:off x="-12802" y="1118680"/>
          <a:ext cx="9156802" cy="52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1" name="Image" r:id="rId3" imgW="4000000" imgH="2299681" progId="">
                  <p:embed/>
                </p:oleObj>
              </mc:Choice>
              <mc:Fallback>
                <p:oleObj name="Image" r:id="rId3" imgW="4000000" imgH="22996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802" y="1118680"/>
                        <a:ext cx="9156802" cy="52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Cykel- og gangbroer</a:t>
            </a:r>
            <a:endParaRPr lang="en-US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a-DK" dirty="0" smtClean="0"/>
              <a:t>Kolding, DK</a:t>
            </a:r>
            <a:endParaRPr lang="en-US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1560" y="1556792"/>
            <a:ext cx="2573546" cy="212632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Opført: </a:t>
            </a:r>
            <a:r>
              <a:rPr lang="da-DK" sz="1400" dirty="0">
                <a:solidFill>
                  <a:schemeClr val="accent6"/>
                </a:solidFill>
              </a:rPr>
              <a:t>1997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Dimensioner: </a:t>
            </a:r>
            <a:r>
              <a:rPr lang="da-DK" sz="1400" dirty="0">
                <a:solidFill>
                  <a:schemeClr val="accent6"/>
                </a:solidFill>
              </a:rPr>
              <a:t>3,2 x 40 </a:t>
            </a:r>
            <a:r>
              <a:rPr lang="da-DK" sz="1400" dirty="0" smtClean="0">
                <a:solidFill>
                  <a:schemeClr val="accent6"/>
                </a:solidFill>
              </a:rPr>
              <a:t>m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Vægt: 12 t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Rådgiver: Rambøll</a:t>
            </a:r>
          </a:p>
          <a:p>
            <a:r>
              <a:rPr lang="da-DK" sz="1400" dirty="0" smtClean="0">
                <a:solidFill>
                  <a:schemeClr val="accent6"/>
                </a:solidFill>
              </a:rPr>
              <a:t>100% Glasfiber</a:t>
            </a:r>
          </a:p>
          <a:p>
            <a:r>
              <a:rPr lang="da-DK" sz="1400" dirty="0" smtClean="0">
                <a:solidFill>
                  <a:schemeClr val="accent6"/>
                </a:solidFill>
              </a:rPr>
              <a:t>(Undtaget beslag &amp; bolte)</a:t>
            </a:r>
            <a:endParaRPr lang="da-DK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Cykel- og gangbroer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Nr. Aaby, DK</a:t>
            </a:r>
            <a:endParaRPr lang="da-DK" dirty="0"/>
          </a:p>
        </p:txBody>
      </p:sp>
      <p:pic>
        <p:nvPicPr>
          <p:cNvPr id="8" name="Pladsholder til indhold 7" descr="06.jp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1124744"/>
            <a:ext cx="8784976" cy="5256584"/>
          </a:xfrm>
        </p:spPr>
      </p:pic>
      <p:pic>
        <p:nvPicPr>
          <p:cNvPr id="7" name="Picture 4" descr="H:\Tegninger\Inventor 2\Nr. Aaby\RenderingNo3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992605"/>
            <a:ext cx="6696744" cy="462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11560" y="1556792"/>
            <a:ext cx="2573546" cy="212632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Opført: 2007</a:t>
            </a:r>
            <a:endParaRPr lang="da-DK" sz="1400" dirty="0">
              <a:solidFill>
                <a:schemeClr val="accent6"/>
              </a:solidFill>
            </a:endParaRP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Dimensioner: 2 </a:t>
            </a:r>
            <a:r>
              <a:rPr lang="da-DK" sz="1400" dirty="0">
                <a:solidFill>
                  <a:schemeClr val="accent6"/>
                </a:solidFill>
              </a:rPr>
              <a:t>x </a:t>
            </a:r>
            <a:r>
              <a:rPr lang="da-DK" sz="1400" dirty="0" smtClean="0">
                <a:solidFill>
                  <a:schemeClr val="accent6"/>
                </a:solidFill>
              </a:rPr>
              <a:t>22 m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Vægt: 3,5 t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Rådgiver: </a:t>
            </a:r>
            <a:r>
              <a:rPr lang="da-DK" sz="1400" dirty="0" err="1" smtClean="0">
                <a:solidFill>
                  <a:schemeClr val="accent6"/>
                </a:solidFill>
              </a:rPr>
              <a:t>Haasnoot</a:t>
            </a:r>
            <a:endParaRPr lang="da-DK" sz="1400" dirty="0" smtClean="0">
              <a:solidFill>
                <a:schemeClr val="accent6"/>
              </a:solidFill>
            </a:endParaRPr>
          </a:p>
          <a:p>
            <a:r>
              <a:rPr lang="da-DK" sz="1400" dirty="0">
                <a:solidFill>
                  <a:schemeClr val="accent6"/>
                </a:solidFill>
              </a:rPr>
              <a:t>100% Glasfiber</a:t>
            </a:r>
          </a:p>
          <a:p>
            <a:r>
              <a:rPr lang="da-DK" sz="1400" dirty="0">
                <a:solidFill>
                  <a:schemeClr val="accent6"/>
                </a:solidFill>
              </a:rPr>
              <a:t>(Undtaget </a:t>
            </a:r>
            <a:r>
              <a:rPr lang="da-DK" sz="1400" dirty="0" smtClean="0">
                <a:solidFill>
                  <a:schemeClr val="accent6"/>
                </a:solidFill>
              </a:rPr>
              <a:t>beslag </a:t>
            </a:r>
            <a:r>
              <a:rPr lang="da-DK" sz="1400" dirty="0">
                <a:solidFill>
                  <a:schemeClr val="accent6"/>
                </a:solidFill>
              </a:rPr>
              <a:t>&amp; bolte</a:t>
            </a:r>
            <a:r>
              <a:rPr lang="da-DK" sz="1400" dirty="0" smtClean="0">
                <a:solidFill>
                  <a:schemeClr val="accent6"/>
                </a:solidFill>
              </a:rPr>
              <a:t>)</a:t>
            </a:r>
            <a:endParaRPr lang="da-DK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3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indhold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"/>
          <a:stretch/>
        </p:blipFill>
        <p:spPr>
          <a:xfrm>
            <a:off x="179512" y="1135780"/>
            <a:ext cx="8784976" cy="524576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Cykel- og gangbroer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Anna </a:t>
            </a:r>
            <a:r>
              <a:rPr lang="da-DK" dirty="0" err="1" smtClean="0"/>
              <a:t>Paulowna</a:t>
            </a:r>
            <a:r>
              <a:rPr lang="da-DK" dirty="0" smtClean="0"/>
              <a:t>, NL</a:t>
            </a:r>
            <a:endParaRPr lang="da-DK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536" y="1374684"/>
            <a:ext cx="3456384" cy="212632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Opført: 2011</a:t>
            </a:r>
            <a:endParaRPr lang="da-DK" sz="1400" dirty="0">
              <a:solidFill>
                <a:schemeClr val="accent6"/>
              </a:solidFill>
            </a:endParaRP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Dimensioner: 2 </a:t>
            </a:r>
            <a:r>
              <a:rPr lang="da-DK" sz="1400" dirty="0">
                <a:solidFill>
                  <a:schemeClr val="accent6"/>
                </a:solidFill>
              </a:rPr>
              <a:t>x </a:t>
            </a:r>
            <a:r>
              <a:rPr lang="da-DK" sz="1400" dirty="0" smtClean="0">
                <a:solidFill>
                  <a:schemeClr val="accent6"/>
                </a:solidFill>
              </a:rPr>
              <a:t>23 m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Vægt: 4,4 t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Rådgiver: </a:t>
            </a:r>
            <a:r>
              <a:rPr lang="da-DK" sz="1400" dirty="0" err="1" smtClean="0">
                <a:solidFill>
                  <a:schemeClr val="accent6"/>
                </a:solidFill>
              </a:rPr>
              <a:t>Haasnoot</a:t>
            </a:r>
            <a:endParaRPr lang="da-DK" sz="1400" dirty="0" smtClean="0">
              <a:solidFill>
                <a:schemeClr val="accent6"/>
              </a:solidFill>
            </a:endParaRPr>
          </a:p>
          <a:p>
            <a:r>
              <a:rPr lang="da-DK" sz="1400" dirty="0">
                <a:solidFill>
                  <a:schemeClr val="accent6"/>
                </a:solidFill>
              </a:rPr>
              <a:t>100% Glasfiber</a:t>
            </a:r>
          </a:p>
          <a:p>
            <a:r>
              <a:rPr lang="da-DK" sz="1400" dirty="0">
                <a:solidFill>
                  <a:schemeClr val="accent6"/>
                </a:solidFill>
              </a:rPr>
              <a:t>(Undtaget </a:t>
            </a:r>
            <a:r>
              <a:rPr lang="da-DK" sz="1400" dirty="0" smtClean="0">
                <a:solidFill>
                  <a:schemeClr val="accent6"/>
                </a:solidFill>
              </a:rPr>
              <a:t>håndliste)</a:t>
            </a:r>
            <a:endParaRPr lang="da-DK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Cykel- og gangbroer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Broer på samlebånd, </a:t>
            </a:r>
            <a:r>
              <a:rPr lang="da-DK" dirty="0" err="1" smtClean="0"/>
              <a:t>Haasnoot</a:t>
            </a:r>
            <a:r>
              <a:rPr lang="da-DK" dirty="0" smtClean="0"/>
              <a:t> </a:t>
            </a:r>
            <a:r>
              <a:rPr lang="da-DK" dirty="0" err="1" smtClean="0"/>
              <a:t>bruggen</a:t>
            </a:r>
            <a:r>
              <a:rPr lang="da-DK" dirty="0" smtClean="0"/>
              <a:t>, NL</a:t>
            </a:r>
            <a:endParaRPr lang="en-US" dirty="0"/>
          </a:p>
        </p:txBody>
      </p:sp>
      <p:pic>
        <p:nvPicPr>
          <p:cNvPr id="54274" name="Picture 2" descr="F:\Structural profiles\Broer\FBD 300\MR Bro Anna Powlona\IMG_105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6751"/>
            <a:ext cx="9144000" cy="515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Lige pilforbindelse 6"/>
          <p:cNvCxnSpPr/>
          <p:nvPr/>
        </p:nvCxnSpPr>
        <p:spPr>
          <a:xfrm flipH="1">
            <a:off x="3275856" y="4797152"/>
            <a:ext cx="360040" cy="10081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/>
          <p:cNvCxnSpPr/>
          <p:nvPr/>
        </p:nvCxnSpPr>
        <p:spPr>
          <a:xfrm flipH="1">
            <a:off x="5364088" y="3573016"/>
            <a:ext cx="360040" cy="10081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80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Cykel- og gangbroer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Foryd</a:t>
            </a:r>
            <a:r>
              <a:rPr lang="en-US" dirty="0"/>
              <a:t> </a:t>
            </a:r>
            <a:r>
              <a:rPr lang="en-US" dirty="0" err="1" smtClean="0"/>
              <a:t>Harbour</a:t>
            </a:r>
            <a:r>
              <a:rPr lang="en-US" dirty="0" smtClean="0"/>
              <a:t>, UK</a:t>
            </a:r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24744"/>
            <a:ext cx="9144000" cy="519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5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Cykel- og gangbroer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Foryd</a:t>
            </a:r>
            <a:r>
              <a:rPr lang="en-US" dirty="0"/>
              <a:t> </a:t>
            </a:r>
            <a:r>
              <a:rPr lang="en-US" dirty="0" err="1" smtClean="0"/>
              <a:t>Harbour</a:t>
            </a:r>
            <a:r>
              <a:rPr lang="en-US" dirty="0" smtClean="0"/>
              <a:t>, UK</a:t>
            </a:r>
            <a:endParaRPr lang="en-US" dirty="0"/>
          </a:p>
        </p:txBody>
      </p:sp>
      <p:pic>
        <p:nvPicPr>
          <p:cNvPr id="60418" name="Picture 2" descr="C:\Users\mgs\Pictures\Foryd Harbour bridge\22-0-800a6b669f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0" y="1124743"/>
            <a:ext cx="4644008" cy="519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C:\Users\mgs\Pictures\Foryd Harbour bridge\22-0-da0047ee0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1598" y="1124743"/>
            <a:ext cx="4492402" cy="51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Cykel- og gangbroer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Foryd</a:t>
            </a:r>
            <a:r>
              <a:rPr lang="en-US" dirty="0"/>
              <a:t> </a:t>
            </a:r>
            <a:r>
              <a:rPr lang="en-US" dirty="0" err="1" smtClean="0"/>
              <a:t>Harbour</a:t>
            </a:r>
            <a:r>
              <a:rPr lang="en-US" dirty="0" smtClean="0"/>
              <a:t>, UK</a:t>
            </a:r>
            <a:endParaRPr lang="en-US" dirty="0"/>
          </a:p>
        </p:txBody>
      </p:sp>
      <p:pic>
        <p:nvPicPr>
          <p:cNvPr id="61442" name="Picture 2" descr="C:\Users\mgs\Pictures\Foryd Harbour bridge\22-0-fdd180abff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50" y="1124743"/>
            <a:ext cx="9153550" cy="51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>
          <a:xfrm>
            <a:off x="214282" y="1214422"/>
            <a:ext cx="6157918" cy="5286412"/>
          </a:xfrm>
        </p:spPr>
        <p:txBody>
          <a:bodyPr/>
          <a:lstStyle/>
          <a:p>
            <a:r>
              <a:rPr lang="da-DK" dirty="0" smtClean="0"/>
              <a:t>EU-projekt under ”Brite-</a:t>
            </a:r>
            <a:r>
              <a:rPr lang="da-DK" dirty="0" err="1" smtClean="0"/>
              <a:t>Euram</a:t>
            </a:r>
            <a:r>
              <a:rPr lang="da-DK" dirty="0" smtClean="0"/>
              <a:t> ” 4. rammebevilling</a:t>
            </a:r>
          </a:p>
          <a:p>
            <a:endParaRPr lang="da-DK" dirty="0" smtClean="0"/>
          </a:p>
          <a:p>
            <a:r>
              <a:rPr lang="da-DK" dirty="0" smtClean="0"/>
              <a:t>Projekt budget 4,2 mio. €</a:t>
            </a:r>
          </a:p>
          <a:p>
            <a:endParaRPr lang="da-DK" dirty="0" smtClean="0"/>
          </a:p>
          <a:p>
            <a:r>
              <a:rPr lang="da-DK" dirty="0" smtClean="0"/>
              <a:t>Udviklingsperiode fra Nov. 1992 to </a:t>
            </a:r>
            <a:r>
              <a:rPr lang="da-DK" dirty="0" err="1" smtClean="0"/>
              <a:t>Oct</a:t>
            </a:r>
            <a:r>
              <a:rPr lang="da-DK" dirty="0" smtClean="0"/>
              <a:t>. 2002</a:t>
            </a:r>
          </a:p>
          <a:p>
            <a:endParaRPr lang="da-DK" dirty="0" smtClean="0"/>
          </a:p>
          <a:p>
            <a:r>
              <a:rPr lang="da-DK" dirty="0" smtClean="0"/>
              <a:t>Deltagere: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Fiberline </a:t>
            </a:r>
            <a:r>
              <a:rPr lang="da-DK" dirty="0" err="1" smtClean="0"/>
              <a:t>Composites</a:t>
            </a:r>
            <a:r>
              <a:rPr lang="da-DK" dirty="0" smtClean="0"/>
              <a:t> A/S, DK</a:t>
            </a:r>
          </a:p>
          <a:p>
            <a:pPr>
              <a:buFont typeface="Arial" pitchFamily="34" charset="0"/>
              <a:buChar char="•"/>
            </a:pPr>
            <a:r>
              <a:rPr lang="da-DK" dirty="0" err="1" smtClean="0"/>
              <a:t>Mouchel</a:t>
            </a:r>
            <a:r>
              <a:rPr lang="da-DK" dirty="0" smtClean="0"/>
              <a:t>, UK (Rådgivende ingeniør)</a:t>
            </a:r>
          </a:p>
          <a:p>
            <a:pPr>
              <a:buFont typeface="Arial" pitchFamily="34" charset="0"/>
              <a:buChar char="•"/>
            </a:pPr>
            <a:r>
              <a:rPr lang="da-DK" dirty="0" err="1" smtClean="0"/>
              <a:t>IETcc</a:t>
            </a:r>
            <a:r>
              <a:rPr lang="da-DK" dirty="0"/>
              <a:t>, ES (Udviklingscenter)</a:t>
            </a:r>
            <a:endParaRPr lang="da-DK" dirty="0" smtClean="0"/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HIM </a:t>
            </a:r>
            <a:r>
              <a:rPr lang="da-DK" dirty="0" err="1" smtClean="0"/>
              <a:t>Chemie</a:t>
            </a:r>
            <a:r>
              <a:rPr lang="da-DK" dirty="0" smtClean="0"/>
              <a:t> B.V</a:t>
            </a:r>
            <a:r>
              <a:rPr lang="da-DK" dirty="0"/>
              <a:t>., </a:t>
            </a:r>
            <a:r>
              <a:rPr lang="da-DK" dirty="0" smtClean="0"/>
              <a:t>NE (</a:t>
            </a:r>
            <a:r>
              <a:rPr lang="da-DK" dirty="0"/>
              <a:t>polymerbeton producent)</a:t>
            </a:r>
            <a:endParaRPr lang="da-DK" dirty="0" smtClean="0"/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KTH, SE (</a:t>
            </a:r>
            <a:r>
              <a:rPr lang="da-DK" dirty="0" err="1" smtClean="0"/>
              <a:t>Universtitet</a:t>
            </a:r>
            <a:r>
              <a:rPr lang="da-DK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Oxfordshire </a:t>
            </a:r>
            <a:r>
              <a:rPr lang="da-DK" dirty="0" err="1" smtClean="0"/>
              <a:t>County</a:t>
            </a:r>
            <a:r>
              <a:rPr lang="da-DK" dirty="0" smtClean="0"/>
              <a:t> </a:t>
            </a:r>
            <a:r>
              <a:rPr lang="da-DK" dirty="0" err="1" smtClean="0"/>
              <a:t>Council</a:t>
            </a:r>
            <a:r>
              <a:rPr lang="da-DK" dirty="0" smtClean="0"/>
              <a:t>, UK (Bro-ejer)</a:t>
            </a:r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Skanska Teknik AB, SE/GB (entreprenør)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Dækelementer til vejbroer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ASSET brodæk element</a:t>
            </a:r>
            <a:endParaRPr lang="da-DK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869933" cy="540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2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500224"/>
              </p:ext>
            </p:extLst>
          </p:nvPr>
        </p:nvGraphicFramePr>
        <p:xfrm>
          <a:off x="0" y="1124744"/>
          <a:ext cx="91440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7" name="Image" r:id="rId3" imgW="4000000" imgH="2299681" progId="">
                  <p:embed/>
                </p:oleObj>
              </mc:Choice>
              <mc:Fallback>
                <p:oleObj name="Image" r:id="rId3" imgW="4000000" imgH="22996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4744"/>
                        <a:ext cx="91440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Eksempler på vejbroer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Oxfordshire, UK </a:t>
            </a:r>
            <a:endParaRPr lang="da-DK" dirty="0"/>
          </a:p>
        </p:txBody>
      </p:sp>
      <p:pic>
        <p:nvPicPr>
          <p:cNvPr id="53264" name="Picture 16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899" y="3645024"/>
            <a:ext cx="6824514" cy="321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Structural profiles\Broer\ASSET\Drawings\west mill oblique.jpg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E1FFFF"/>
              </a:clrFrom>
              <a:clrTo>
                <a:srgbClr val="E1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54" y="3039704"/>
            <a:ext cx="7022926" cy="33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6398" y="1168859"/>
            <a:ext cx="3456384" cy="117221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Opført: 2002</a:t>
            </a:r>
            <a:endParaRPr lang="da-DK" sz="1400" dirty="0">
              <a:solidFill>
                <a:schemeClr val="accent6"/>
              </a:solidFill>
            </a:endParaRP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Dimensioner:6,8 </a:t>
            </a:r>
            <a:r>
              <a:rPr lang="da-DK" sz="1400" dirty="0">
                <a:solidFill>
                  <a:schemeClr val="accent6"/>
                </a:solidFill>
              </a:rPr>
              <a:t>x </a:t>
            </a:r>
            <a:r>
              <a:rPr lang="da-DK" sz="1400" dirty="0" smtClean="0">
                <a:solidFill>
                  <a:schemeClr val="accent6"/>
                </a:solidFill>
              </a:rPr>
              <a:t>10 m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Vægt: 37 t (Glasfiber 12 t)</a:t>
            </a:r>
          </a:p>
        </p:txBody>
      </p:sp>
      <p:cxnSp>
        <p:nvCxnSpPr>
          <p:cNvPr id="8" name="Lige pilforbindelse 7"/>
          <p:cNvCxnSpPr/>
          <p:nvPr/>
        </p:nvCxnSpPr>
        <p:spPr>
          <a:xfrm>
            <a:off x="1874590" y="5805264"/>
            <a:ext cx="3345482" cy="72008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/>
          <p:cNvCxnSpPr/>
          <p:nvPr/>
        </p:nvCxnSpPr>
        <p:spPr>
          <a:xfrm flipV="1">
            <a:off x="1874590" y="5301208"/>
            <a:ext cx="1214959" cy="504056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boks 11"/>
          <p:cNvSpPr txBox="1"/>
          <p:nvPr/>
        </p:nvSpPr>
        <p:spPr>
          <a:xfrm>
            <a:off x="683568" y="562059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Glasfiber</a:t>
            </a:r>
            <a:endParaRPr lang="en-US" baseline="30000" dirty="0"/>
          </a:p>
        </p:txBody>
      </p:sp>
      <p:sp>
        <p:nvSpPr>
          <p:cNvPr id="13" name="Tekstboks 12"/>
          <p:cNvSpPr txBox="1"/>
          <p:nvPr/>
        </p:nvSpPr>
        <p:spPr>
          <a:xfrm>
            <a:off x="7452320" y="47309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Kulfiber</a:t>
            </a:r>
            <a:endParaRPr lang="en-US" baseline="30000" dirty="0"/>
          </a:p>
        </p:txBody>
      </p:sp>
      <p:cxnSp>
        <p:nvCxnSpPr>
          <p:cNvPr id="14" name="Lige pilforbindelse 13"/>
          <p:cNvCxnSpPr>
            <a:stCxn id="13" idx="1"/>
          </p:cNvCxnSpPr>
          <p:nvPr/>
        </p:nvCxnSpPr>
        <p:spPr>
          <a:xfrm flipH="1">
            <a:off x="6417785" y="4915570"/>
            <a:ext cx="1034535" cy="457646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6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Broer med dæk af glasfiber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Agenda</a:t>
            </a:r>
            <a:endParaRPr lang="en-US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dsholder til indhold 1"/>
          <p:cNvSpPr txBox="1">
            <a:spLocks/>
          </p:cNvSpPr>
          <p:nvPr/>
        </p:nvSpPr>
        <p:spPr>
          <a:xfrm>
            <a:off x="366682" y="1366822"/>
            <a:ext cx="571504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</a:rPr>
              <a:t>Fiberline Composites A/S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Hvad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er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det</a:t>
            </a:r>
            <a:r>
              <a:rPr lang="en-GB" sz="1800" dirty="0" smtClean="0">
                <a:solidFill>
                  <a:schemeClr val="tx1"/>
                </a:solidFill>
              </a:rPr>
              <a:t> for </a:t>
            </a:r>
            <a:r>
              <a:rPr lang="en-GB" sz="1800" dirty="0" err="1" smtClean="0">
                <a:solidFill>
                  <a:schemeClr val="tx1"/>
                </a:solidFill>
              </a:rPr>
              <a:t>nogle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kompositter</a:t>
            </a:r>
            <a:r>
              <a:rPr lang="en-GB" sz="1800" dirty="0" smtClean="0">
                <a:solidFill>
                  <a:schemeClr val="tx1"/>
                </a:solidFill>
              </a:rPr>
              <a:t>?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GB" sz="1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Pultrudering</a:t>
            </a:r>
            <a:r>
              <a:rPr lang="en-GB" sz="1800" dirty="0" smtClean="0">
                <a:solidFill>
                  <a:schemeClr val="tx1"/>
                </a:solidFill>
              </a:rPr>
              <a:t> og </a:t>
            </a:r>
            <a:r>
              <a:rPr lang="en-GB" sz="1800" dirty="0" err="1" smtClean="0">
                <a:solidFill>
                  <a:schemeClr val="tx1"/>
                </a:solidFill>
              </a:rPr>
              <a:t>kompositter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generelt</a:t>
            </a:r>
            <a:endParaRPr lang="en-GB" sz="18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GB" sz="1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Broer</a:t>
            </a:r>
            <a:r>
              <a:rPr lang="en-GB" sz="1800" dirty="0" smtClean="0">
                <a:solidFill>
                  <a:schemeClr val="tx1"/>
                </a:solidFill>
              </a:rPr>
              <a:t> med </a:t>
            </a:r>
            <a:r>
              <a:rPr lang="en-GB" sz="1800" dirty="0" err="1" smtClean="0">
                <a:solidFill>
                  <a:schemeClr val="tx1"/>
                </a:solidFill>
              </a:rPr>
              <a:t>dæk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af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glasfiber</a:t>
            </a:r>
            <a:endParaRPr lang="en-GB" sz="18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Cykel</a:t>
            </a:r>
            <a:r>
              <a:rPr lang="en-GB" sz="1800" dirty="0" smtClean="0">
                <a:solidFill>
                  <a:schemeClr val="tx1"/>
                </a:solidFill>
              </a:rPr>
              <a:t>- og </a:t>
            </a:r>
            <a:r>
              <a:rPr lang="en-GB" sz="1800" dirty="0" err="1" smtClean="0">
                <a:solidFill>
                  <a:schemeClr val="tx1"/>
                </a:solidFill>
              </a:rPr>
              <a:t>gangbroer</a:t>
            </a:r>
            <a:endParaRPr lang="en-GB" sz="18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Vejbærende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broer</a:t>
            </a:r>
            <a:endParaRPr lang="en-GB" sz="18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GB" sz="1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Broen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i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Karrebæksminde</a:t>
            </a:r>
            <a:endParaRPr lang="en-GB" sz="18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GB" sz="1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Fremtiden</a:t>
            </a:r>
            <a:endParaRPr lang="en-GB" sz="18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endParaRPr lang="en-GB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Oxfordshire, UK </a:t>
            </a:r>
          </a:p>
          <a:p>
            <a:endParaRPr lang="da-DK" dirty="0"/>
          </a:p>
        </p:txBody>
      </p:sp>
      <p:graphicFrame>
        <p:nvGraphicFramePr>
          <p:cNvPr id="38914" name="Object 2"/>
          <p:cNvGraphicFramePr>
            <a:graphicFrameLocks noGrp="1" noChangeAspect="1"/>
          </p:cNvGraphicFramePr>
          <p:nvPr/>
        </p:nvGraphicFramePr>
        <p:xfrm>
          <a:off x="179513" y="1327075"/>
          <a:ext cx="8806570" cy="491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0" name="Image" r:id="rId3" imgW="10158730" imgH="5663492" progId="">
                  <p:embed/>
                </p:oleObj>
              </mc:Choice>
              <mc:Fallback>
                <p:oleObj name="Image" r:id="rId3" imgW="10158730" imgH="5663492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3" y="1327075"/>
                        <a:ext cx="8806570" cy="491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73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605111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61199"/>
            <a:ext cx="9143999" cy="517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50" y="3155873"/>
            <a:ext cx="8820924" cy="317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M6 Mount </a:t>
            </a:r>
            <a:r>
              <a:rPr lang="da-DK" dirty="0" err="1" smtClean="0"/>
              <a:t>Pleasent</a:t>
            </a:r>
            <a:r>
              <a:rPr lang="da-DK" dirty="0" smtClean="0"/>
              <a:t>, UK</a:t>
            </a:r>
            <a:endParaRPr lang="da-DK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26" y="2852936"/>
            <a:ext cx="8148745" cy="35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89790" y="1340768"/>
            <a:ext cx="3456384" cy="154154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Opført: 2006</a:t>
            </a:r>
            <a:endParaRPr lang="da-DK" sz="1400" dirty="0">
              <a:solidFill>
                <a:schemeClr val="accent6"/>
              </a:solidFill>
            </a:endParaRP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Dimensioner: 5,65 </a:t>
            </a:r>
            <a:r>
              <a:rPr lang="da-DK" sz="1400" dirty="0">
                <a:solidFill>
                  <a:schemeClr val="accent6"/>
                </a:solidFill>
              </a:rPr>
              <a:t>x </a:t>
            </a:r>
            <a:r>
              <a:rPr lang="da-DK" sz="1400" dirty="0" smtClean="0">
                <a:solidFill>
                  <a:schemeClr val="accent6"/>
                </a:solidFill>
              </a:rPr>
              <a:t>51,4 m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Vægt: 103 t (Glasfiber 18 t)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Ejer: </a:t>
            </a:r>
            <a:r>
              <a:rPr lang="da-DK" sz="1400" dirty="0" err="1" smtClean="0">
                <a:solidFill>
                  <a:schemeClr val="accent6"/>
                </a:solidFill>
              </a:rPr>
              <a:t>Highways</a:t>
            </a:r>
            <a:r>
              <a:rPr lang="da-DK" sz="1400" dirty="0" smtClean="0">
                <a:solidFill>
                  <a:schemeClr val="accent6"/>
                </a:solidFill>
              </a:rPr>
              <a:t> </a:t>
            </a:r>
            <a:r>
              <a:rPr lang="da-DK" sz="1400" dirty="0" err="1" smtClean="0">
                <a:solidFill>
                  <a:schemeClr val="accent6"/>
                </a:solidFill>
              </a:rPr>
              <a:t>agency</a:t>
            </a:r>
            <a:r>
              <a:rPr lang="da-DK" sz="1400" dirty="0" smtClean="0">
                <a:solidFill>
                  <a:schemeClr val="accent6"/>
                </a:solidFill>
              </a:rPr>
              <a:t>, UK</a:t>
            </a:r>
          </a:p>
        </p:txBody>
      </p:sp>
      <p:cxnSp>
        <p:nvCxnSpPr>
          <p:cNvPr id="11" name="Lige pilforbindelse 10"/>
          <p:cNvCxnSpPr/>
          <p:nvPr/>
        </p:nvCxnSpPr>
        <p:spPr>
          <a:xfrm flipV="1">
            <a:off x="1874590" y="5445224"/>
            <a:ext cx="1689298" cy="360040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boks 11"/>
          <p:cNvSpPr txBox="1"/>
          <p:nvPr/>
        </p:nvSpPr>
        <p:spPr>
          <a:xfrm>
            <a:off x="683568" y="562059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Glasfiber</a:t>
            </a:r>
            <a:endParaRPr lang="en-US" baseline="30000" dirty="0"/>
          </a:p>
        </p:txBody>
      </p:sp>
      <p:sp>
        <p:nvSpPr>
          <p:cNvPr id="13" name="Tekstboks 12"/>
          <p:cNvSpPr txBox="1"/>
          <p:nvPr/>
        </p:nvSpPr>
        <p:spPr>
          <a:xfrm>
            <a:off x="6867775" y="583616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Stål</a:t>
            </a:r>
            <a:endParaRPr lang="en-US" baseline="30000" dirty="0"/>
          </a:p>
        </p:txBody>
      </p:sp>
      <p:cxnSp>
        <p:nvCxnSpPr>
          <p:cNvPr id="14" name="Lige pilforbindelse 13"/>
          <p:cNvCxnSpPr>
            <a:stCxn id="13" idx="1"/>
          </p:cNvCxnSpPr>
          <p:nvPr/>
        </p:nvCxnSpPr>
        <p:spPr>
          <a:xfrm flipH="1" flipV="1">
            <a:off x="5724128" y="5836162"/>
            <a:ext cx="1143647" cy="184666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M6 Mount </a:t>
            </a:r>
            <a:r>
              <a:rPr lang="da-DK" dirty="0" err="1" smtClean="0"/>
              <a:t>Pleasent</a:t>
            </a:r>
            <a:r>
              <a:rPr lang="da-DK" dirty="0" smtClean="0"/>
              <a:t>, UK</a:t>
            </a:r>
          </a:p>
        </p:txBody>
      </p:sp>
      <p:pic>
        <p:nvPicPr>
          <p:cNvPr id="6" name="Picture 9" descr="M6_Bridgehang_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6" y="1124744"/>
            <a:ext cx="8820472" cy="525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82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Lancashire, UK</a:t>
            </a:r>
            <a:endParaRPr lang="da-DK" dirty="0"/>
          </a:p>
        </p:txBody>
      </p:sp>
      <p:pic>
        <p:nvPicPr>
          <p:cNvPr id="39938" name="Picture 2" descr="\\kolding32\lightroom$\Profiles\Bridges Road\Standen Hey\content\bin\images\large\S63004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2281"/>
            <a:ext cx="9144000" cy="5321509"/>
          </a:xfrm>
          <a:prstGeom prst="rect">
            <a:avLst/>
          </a:prstGeom>
          <a:noFill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3356992"/>
            <a:ext cx="5858921" cy="303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204864"/>
            <a:ext cx="3571875" cy="43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1520" y="1268760"/>
            <a:ext cx="3456384" cy="154154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Opført: 2007</a:t>
            </a:r>
            <a:endParaRPr lang="da-DK" sz="1400" dirty="0">
              <a:solidFill>
                <a:schemeClr val="accent6"/>
              </a:solidFill>
            </a:endParaRP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Dimensioner: 4,9 </a:t>
            </a:r>
            <a:r>
              <a:rPr lang="da-DK" sz="1400" dirty="0">
                <a:solidFill>
                  <a:schemeClr val="accent6"/>
                </a:solidFill>
              </a:rPr>
              <a:t>x </a:t>
            </a:r>
            <a:r>
              <a:rPr lang="da-DK" sz="1400" dirty="0" smtClean="0">
                <a:solidFill>
                  <a:schemeClr val="accent6"/>
                </a:solidFill>
              </a:rPr>
              <a:t>10 m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Vægt: 12 t 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Ejer: Network </a:t>
            </a:r>
            <a:r>
              <a:rPr lang="da-DK" sz="1400" dirty="0" err="1" smtClean="0">
                <a:solidFill>
                  <a:schemeClr val="accent6"/>
                </a:solidFill>
              </a:rPr>
              <a:t>rail</a:t>
            </a:r>
            <a:r>
              <a:rPr lang="da-DK" sz="1400" dirty="0" smtClean="0">
                <a:solidFill>
                  <a:schemeClr val="accent6"/>
                </a:solidFill>
              </a:rPr>
              <a:t>, UK</a:t>
            </a:r>
          </a:p>
        </p:txBody>
      </p:sp>
    </p:spTree>
    <p:extLst>
      <p:ext uri="{BB962C8B-B14F-4D97-AF65-F5344CB8AC3E}">
        <p14:creationId xmlns:p14="http://schemas.microsoft.com/office/powerpoint/2010/main" val="34114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Lancashire, UK</a:t>
            </a:r>
          </a:p>
        </p:txBody>
      </p:sp>
      <p:pic>
        <p:nvPicPr>
          <p:cNvPr id="49154" name="Picture 2" descr="http://www.tgp.co.uk/news/images/standen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1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Structural profiles\Broer\Straßenbrücke\Hessen (D) - 2008\Bilder Bvh Friedberg\Bilder Installation\_72513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23950"/>
            <a:ext cx="9144000" cy="52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err="1" smtClean="0"/>
              <a:t>Hessen</a:t>
            </a:r>
            <a:r>
              <a:rPr lang="da-DK" dirty="0" smtClean="0"/>
              <a:t>, DE</a:t>
            </a:r>
            <a:endParaRPr lang="da-DK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87" y="2971984"/>
            <a:ext cx="8378477" cy="388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96249"/>
            <a:ext cx="8640960" cy="366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1520" y="1210123"/>
            <a:ext cx="3456384" cy="117221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Opført: 2008</a:t>
            </a:r>
            <a:endParaRPr lang="da-DK" sz="1400" dirty="0">
              <a:solidFill>
                <a:schemeClr val="accent6"/>
              </a:solidFill>
            </a:endParaRP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Dimensioner:5 </a:t>
            </a:r>
            <a:r>
              <a:rPr lang="da-DK" sz="1400" dirty="0">
                <a:solidFill>
                  <a:schemeClr val="accent6"/>
                </a:solidFill>
              </a:rPr>
              <a:t>x </a:t>
            </a:r>
            <a:r>
              <a:rPr lang="da-DK" sz="1400" dirty="0" smtClean="0">
                <a:solidFill>
                  <a:schemeClr val="accent6"/>
                </a:solidFill>
              </a:rPr>
              <a:t>21,5 m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Vægt: 40 t (Glasfiber 9 t)</a:t>
            </a:r>
          </a:p>
        </p:txBody>
      </p:sp>
      <p:cxnSp>
        <p:nvCxnSpPr>
          <p:cNvPr id="11" name="Lige pilforbindelse 10"/>
          <p:cNvCxnSpPr/>
          <p:nvPr/>
        </p:nvCxnSpPr>
        <p:spPr>
          <a:xfrm flipV="1">
            <a:off x="1298526" y="5858143"/>
            <a:ext cx="1689298" cy="360040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boks 11"/>
          <p:cNvSpPr txBox="1"/>
          <p:nvPr/>
        </p:nvSpPr>
        <p:spPr>
          <a:xfrm>
            <a:off x="107504" y="603351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Glasfiber</a:t>
            </a:r>
            <a:endParaRPr lang="en-US" baseline="30000" dirty="0"/>
          </a:p>
        </p:txBody>
      </p:sp>
      <p:sp>
        <p:nvSpPr>
          <p:cNvPr id="13" name="Tekstboks 12"/>
          <p:cNvSpPr txBox="1"/>
          <p:nvPr/>
        </p:nvSpPr>
        <p:spPr>
          <a:xfrm>
            <a:off x="6881679" y="61114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Stål</a:t>
            </a:r>
            <a:endParaRPr lang="en-US" baseline="30000" dirty="0"/>
          </a:p>
        </p:txBody>
      </p:sp>
      <p:cxnSp>
        <p:nvCxnSpPr>
          <p:cNvPr id="14" name="Lige pilforbindelse 13"/>
          <p:cNvCxnSpPr>
            <a:stCxn id="13" idx="1"/>
          </p:cNvCxnSpPr>
          <p:nvPr/>
        </p:nvCxnSpPr>
        <p:spPr>
          <a:xfrm flipH="1" flipV="1">
            <a:off x="5738033" y="6218183"/>
            <a:ext cx="1143646" cy="77947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8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err="1" smtClean="0"/>
              <a:t>Hessen</a:t>
            </a:r>
            <a:r>
              <a:rPr lang="da-DK" dirty="0" smtClean="0"/>
              <a:t>, DE</a:t>
            </a:r>
          </a:p>
        </p:txBody>
      </p:sp>
      <p:pic>
        <p:nvPicPr>
          <p:cNvPr id="6" name="Picture 8" descr="_72512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129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kolding32\lightroom$\Profiles\Bridges Road\karrebaeksmindebroen\content\bin\images\large\P610529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114426"/>
            <a:ext cx="9144000" cy="519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Karrebæksminde</a:t>
            </a:r>
            <a:r>
              <a:rPr lang="da-DK" dirty="0"/>
              <a:t>, DK</a:t>
            </a:r>
          </a:p>
          <a:p>
            <a:endParaRPr lang="da-DK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" y="980728"/>
            <a:ext cx="9143998" cy="44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044567" y="5229201"/>
            <a:ext cx="3543657" cy="117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6398" y="1168859"/>
            <a:ext cx="3456384" cy="117221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Opført: 2011</a:t>
            </a:r>
            <a:endParaRPr lang="da-DK" sz="1400" dirty="0">
              <a:solidFill>
                <a:schemeClr val="accent6"/>
              </a:solidFill>
            </a:endParaRP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Dimensioner: 5 </a:t>
            </a:r>
            <a:r>
              <a:rPr lang="da-DK" sz="1400" dirty="0">
                <a:solidFill>
                  <a:schemeClr val="accent6"/>
                </a:solidFill>
              </a:rPr>
              <a:t>x </a:t>
            </a:r>
            <a:r>
              <a:rPr lang="da-DK" sz="1400" dirty="0" smtClean="0">
                <a:solidFill>
                  <a:schemeClr val="accent6"/>
                </a:solidFill>
              </a:rPr>
              <a:t>25 m</a:t>
            </a:r>
          </a:p>
          <a:p>
            <a:pPr>
              <a:spcAft>
                <a:spcPts val="1200"/>
              </a:spcAft>
            </a:pPr>
            <a:r>
              <a:rPr lang="da-DK" sz="1400" dirty="0" smtClean="0">
                <a:solidFill>
                  <a:schemeClr val="accent6"/>
                </a:solidFill>
              </a:rPr>
              <a:t>Vægt: Glasfiber 13 t</a:t>
            </a:r>
          </a:p>
        </p:txBody>
      </p:sp>
      <p:cxnSp>
        <p:nvCxnSpPr>
          <p:cNvPr id="9" name="Lige pilforbindelse 8"/>
          <p:cNvCxnSpPr/>
          <p:nvPr/>
        </p:nvCxnSpPr>
        <p:spPr>
          <a:xfrm flipV="1">
            <a:off x="2450654" y="6022818"/>
            <a:ext cx="1689298" cy="360040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boks 10"/>
          <p:cNvSpPr txBox="1"/>
          <p:nvPr/>
        </p:nvSpPr>
        <p:spPr>
          <a:xfrm>
            <a:off x="1259632" y="6198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Glasfiber</a:t>
            </a:r>
            <a:endParaRPr lang="en-US" baseline="30000" dirty="0"/>
          </a:p>
        </p:txBody>
      </p:sp>
      <p:sp>
        <p:nvSpPr>
          <p:cNvPr id="12" name="Tekstboks 11"/>
          <p:cNvSpPr txBox="1"/>
          <p:nvPr/>
        </p:nvSpPr>
        <p:spPr>
          <a:xfrm>
            <a:off x="6804248" y="563243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Eksisterende</a:t>
            </a:r>
          </a:p>
          <a:p>
            <a:r>
              <a:rPr lang="da-DK" dirty="0" smtClean="0"/>
              <a:t>Stålkonstruktion</a:t>
            </a:r>
            <a:endParaRPr lang="en-US" baseline="30000" dirty="0"/>
          </a:p>
        </p:txBody>
      </p:sp>
      <p:cxnSp>
        <p:nvCxnSpPr>
          <p:cNvPr id="13" name="Lige pilforbindelse 12"/>
          <p:cNvCxnSpPr/>
          <p:nvPr/>
        </p:nvCxnSpPr>
        <p:spPr>
          <a:xfrm flipH="1" flipV="1">
            <a:off x="6156177" y="5724767"/>
            <a:ext cx="648071" cy="92333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/>
          <p:cNvCxnSpPr/>
          <p:nvPr/>
        </p:nvCxnSpPr>
        <p:spPr>
          <a:xfrm>
            <a:off x="3295303" y="4437112"/>
            <a:ext cx="235471" cy="1379988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boks 14"/>
          <p:cNvSpPr txBox="1"/>
          <p:nvPr/>
        </p:nvSpPr>
        <p:spPr>
          <a:xfrm>
            <a:off x="1874590" y="381012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Gangbro </a:t>
            </a:r>
            <a:r>
              <a:rPr lang="da-DK" dirty="0" err="1" smtClean="0"/>
              <a:t>Påhænges</a:t>
            </a:r>
            <a:r>
              <a:rPr lang="da-DK" dirty="0" smtClean="0"/>
              <a:t> eksisterende konstruktion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2722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err="1" smtClean="0"/>
              <a:t>Prefabrikation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96752"/>
            <a:ext cx="8640960" cy="50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Forberedelse af underside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19" y="1188132"/>
            <a:ext cx="8642941" cy="50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23950"/>
            <a:ext cx="91440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Billede 45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300418"/>
            <a:ext cx="7868304" cy="4213208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Grundlagt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i</a:t>
            </a:r>
            <a:r>
              <a:rPr lang="en-GB" sz="1800" dirty="0" smtClean="0">
                <a:solidFill>
                  <a:schemeClr val="tx1"/>
                </a:solidFill>
              </a:rPr>
              <a:t> 1979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GB" sz="1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</a:rPr>
              <a:t>150 </a:t>
            </a:r>
            <a:r>
              <a:rPr lang="en-GB" sz="1800" dirty="0" err="1" smtClean="0">
                <a:solidFill>
                  <a:schemeClr val="tx1"/>
                </a:solidFill>
              </a:rPr>
              <a:t>ansatte</a:t>
            </a:r>
            <a:endParaRPr lang="en-GB" sz="18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GB" sz="1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dirty="0" err="1" smtClean="0">
                <a:solidFill>
                  <a:schemeClr val="tx1"/>
                </a:solidFill>
              </a:rPr>
              <a:t>roduktion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i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Middelfart</a:t>
            </a:r>
            <a:r>
              <a:rPr lang="en-GB" sz="1800" dirty="0" smtClean="0">
                <a:solidFill>
                  <a:schemeClr val="tx1"/>
                </a:solidFill>
              </a:rPr>
              <a:t>, DK og Tianjin, CN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GB" sz="1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</a:rPr>
              <a:t>3 </a:t>
            </a:r>
            <a:r>
              <a:rPr lang="en-GB" sz="1800" dirty="0" err="1" smtClean="0">
                <a:solidFill>
                  <a:schemeClr val="tx1"/>
                </a:solidFill>
              </a:rPr>
              <a:t>strategiske</a:t>
            </a: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</a:rPr>
              <a:t>fokusområder</a:t>
            </a:r>
            <a:endParaRPr lang="en-GB" sz="18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</a:rPr>
              <a:t>Profiles for windows, doors and facades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</a:rPr>
              <a:t>Profiles for wind energy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</a:rPr>
              <a:t>Structural </a:t>
            </a:r>
            <a:r>
              <a:rPr lang="en-GB" sz="1800" dirty="0">
                <a:solidFill>
                  <a:schemeClr val="tx1"/>
                </a:solidFill>
              </a:rPr>
              <a:t>profiles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endParaRPr lang="en-GB" sz="1800" dirty="0" smtClean="0">
              <a:solidFill>
                <a:schemeClr val="tx1"/>
              </a:solidFill>
            </a:endParaRPr>
          </a:p>
        </p:txBody>
      </p:sp>
      <p:pic>
        <p:nvPicPr>
          <p:cNvPr id="58377" name="Picture 9" descr="C:\Users\mgs\Pictures\WDF\Ecliptica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72853" y="980728"/>
            <a:ext cx="4020815" cy="56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 descr="C:\Users\mgs\Pictures\WDF\Ecliptica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72852" y="980727"/>
            <a:ext cx="4020815" cy="56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Fiberline </a:t>
            </a:r>
            <a:r>
              <a:rPr lang="da-DK" dirty="0" err="1" smtClean="0"/>
              <a:t>Composites</a:t>
            </a:r>
            <a:r>
              <a:rPr lang="da-DK" dirty="0" smtClean="0"/>
              <a:t> A/S</a:t>
            </a:r>
            <a:endParaRPr lang="da-DK" dirty="0"/>
          </a:p>
        </p:txBody>
      </p:sp>
      <p:pic>
        <p:nvPicPr>
          <p:cNvPr id="6" name="Picture 5" descr="IM00005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2621" y="1340468"/>
            <a:ext cx="3941047" cy="2673524"/>
          </a:xfrm>
          <a:prstGeom prst="rect">
            <a:avLst/>
          </a:prstGeom>
          <a:noFill/>
        </p:spPr>
      </p:pic>
      <p:sp>
        <p:nvSpPr>
          <p:cNvPr id="40" name="Pladsholder til indhold 3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Firmaet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8" name="Picture 4" descr="http://www.schoeck-blog.de/wp-content/uploads/2012/11/5_Staebe_frei.jpg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155065">
            <a:off x="6298672" y="1149628"/>
            <a:ext cx="3354273" cy="30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11" descr="C:\Users\mgs\Pictures\Ptrofiler.jp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72" y="3212975"/>
            <a:ext cx="10144880" cy="60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2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Forberedelse af overside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93577" y="1939271"/>
            <a:ext cx="4788024" cy="359101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51520" y="1323626"/>
            <a:ext cx="4663380" cy="498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Støbning af belægning</a:t>
            </a:r>
            <a:endParaRPr lang="da-DK" dirty="0"/>
          </a:p>
        </p:txBody>
      </p:sp>
      <p:pic>
        <p:nvPicPr>
          <p:cNvPr id="64514" name="Picture 2" descr="F:\Structural profiles\Broer\Straßenbrücke\Grasshopper Bridge\Pictures\P512326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576" y="1124744"/>
            <a:ext cx="9172575" cy="51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1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Færdigfabrikeret og klar til transport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96752"/>
            <a:ext cx="8640960" cy="508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Transport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12" y="1273985"/>
            <a:ext cx="8643267" cy="49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96752"/>
            <a:ext cx="8784976" cy="4996658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2957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Installation</a:t>
            </a:r>
            <a:endParaRPr lang="da-DK" dirty="0"/>
          </a:p>
        </p:txBody>
      </p:sp>
      <p:pic>
        <p:nvPicPr>
          <p:cNvPr id="63490" name="Picture 2" descr="F:\Structural profiles\Broer\Straßenbrücke\Grasshopper Bridge\Pictures\P515332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24743"/>
            <a:ext cx="9144000" cy="52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Installation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19" y="1221504"/>
            <a:ext cx="5699579" cy="501580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525" y="1221504"/>
            <a:ext cx="2840708" cy="50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4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vejbroer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Installation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814" y="1196752"/>
            <a:ext cx="3834426" cy="511256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196752"/>
            <a:ext cx="4250407" cy="51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Karrebæksminde bridge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Færdig!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196752"/>
            <a:ext cx="3780420" cy="504056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96752"/>
            <a:ext cx="375088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Pris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Sammenligning fra M6 broen</a:t>
            </a:r>
            <a:endParaRPr lang="en-US" dirty="0"/>
          </a:p>
        </p:txBody>
      </p:sp>
      <p:sp>
        <p:nvSpPr>
          <p:cNvPr id="6" name="Rektangel 5"/>
          <p:cNvSpPr/>
          <p:nvPr/>
        </p:nvSpPr>
        <p:spPr>
          <a:xfrm>
            <a:off x="2913116" y="1343734"/>
            <a:ext cx="617469" cy="1855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ktangel 6"/>
          <p:cNvSpPr/>
          <p:nvPr/>
        </p:nvSpPr>
        <p:spPr>
          <a:xfrm>
            <a:off x="2913116" y="3199309"/>
            <a:ext cx="617469" cy="231947"/>
          </a:xfrm>
          <a:prstGeom prst="rect">
            <a:avLst/>
          </a:prstGeom>
          <a:solidFill>
            <a:srgbClr val="FFE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ktangel 7"/>
          <p:cNvSpPr/>
          <p:nvPr/>
        </p:nvSpPr>
        <p:spPr>
          <a:xfrm>
            <a:off x="2913116" y="3431256"/>
            <a:ext cx="617469" cy="4416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ktangel 8"/>
          <p:cNvSpPr/>
          <p:nvPr/>
        </p:nvSpPr>
        <p:spPr>
          <a:xfrm>
            <a:off x="2913116" y="3872871"/>
            <a:ext cx="617469" cy="718120"/>
          </a:xfrm>
          <a:prstGeom prst="rect">
            <a:avLst/>
          </a:prstGeom>
          <a:solidFill>
            <a:srgbClr val="CC9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ktangel 9"/>
          <p:cNvSpPr/>
          <p:nvPr/>
        </p:nvSpPr>
        <p:spPr>
          <a:xfrm>
            <a:off x="2913116" y="4590991"/>
            <a:ext cx="617469" cy="1391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Lige forbindelse 11"/>
          <p:cNvCxnSpPr/>
          <p:nvPr/>
        </p:nvCxnSpPr>
        <p:spPr>
          <a:xfrm>
            <a:off x="2339752" y="3180293"/>
            <a:ext cx="176419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boks 12"/>
          <p:cNvSpPr txBox="1"/>
          <p:nvPr/>
        </p:nvSpPr>
        <p:spPr>
          <a:xfrm>
            <a:off x="179512" y="180115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 smtClean="0"/>
              <a:t>Ekstra omkostninger</a:t>
            </a:r>
          </a:p>
          <a:p>
            <a:pPr algn="r"/>
            <a:r>
              <a:rPr lang="da-DK" dirty="0"/>
              <a:t>p</a:t>
            </a:r>
            <a:r>
              <a:rPr lang="da-DK" dirty="0" smtClean="0"/>
              <a:t>å 290m</a:t>
            </a:r>
            <a:r>
              <a:rPr lang="da-DK" baseline="30000" dirty="0" smtClean="0"/>
              <a:t>2</a:t>
            </a:r>
            <a:endParaRPr lang="en-US" baseline="30000" dirty="0"/>
          </a:p>
        </p:txBody>
      </p:sp>
      <p:sp>
        <p:nvSpPr>
          <p:cNvPr id="14" name="Tekstboks 13"/>
          <p:cNvSpPr txBox="1"/>
          <p:nvPr/>
        </p:nvSpPr>
        <p:spPr>
          <a:xfrm>
            <a:off x="179512" y="422165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 smtClean="0"/>
              <a:t>Besparelser</a:t>
            </a:r>
          </a:p>
          <a:p>
            <a:pPr algn="r"/>
            <a:r>
              <a:rPr lang="da-DK" dirty="0" smtClean="0"/>
              <a:t>på 290m</a:t>
            </a:r>
            <a:r>
              <a:rPr lang="da-DK" baseline="30000" dirty="0" smtClean="0"/>
              <a:t>2</a:t>
            </a:r>
            <a:endParaRPr lang="en-US" baseline="30000" dirty="0"/>
          </a:p>
        </p:txBody>
      </p:sp>
      <p:cxnSp>
        <p:nvCxnSpPr>
          <p:cNvPr id="18" name="Lige pilforbindelse 17"/>
          <p:cNvCxnSpPr/>
          <p:nvPr/>
        </p:nvCxnSpPr>
        <p:spPr>
          <a:xfrm flipV="1">
            <a:off x="3851920" y="1343734"/>
            <a:ext cx="0" cy="1836559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/>
          <p:cNvCxnSpPr/>
          <p:nvPr/>
        </p:nvCxnSpPr>
        <p:spPr>
          <a:xfrm flipV="1">
            <a:off x="3851920" y="3180294"/>
            <a:ext cx="0" cy="1410697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/>
          <p:cNvCxnSpPr/>
          <p:nvPr/>
        </p:nvCxnSpPr>
        <p:spPr>
          <a:xfrm flipV="1">
            <a:off x="3851920" y="4590992"/>
            <a:ext cx="0" cy="139168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boks 22"/>
          <p:cNvSpPr txBox="1"/>
          <p:nvPr/>
        </p:nvSpPr>
        <p:spPr>
          <a:xfrm>
            <a:off x="179512" y="299562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 smtClean="0"/>
              <a:t>0 </a:t>
            </a:r>
            <a:r>
              <a:rPr lang="da-DK" dirty="0" err="1" smtClean="0"/>
              <a:t>kr</a:t>
            </a:r>
            <a:endParaRPr lang="en-US" dirty="0"/>
          </a:p>
        </p:txBody>
      </p:sp>
      <p:sp>
        <p:nvSpPr>
          <p:cNvPr id="24" name="Tekstboks 23"/>
          <p:cNvSpPr txBox="1"/>
          <p:nvPr/>
        </p:nvSpPr>
        <p:spPr>
          <a:xfrm>
            <a:off x="3923928" y="193965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4.720 </a:t>
            </a:r>
            <a:r>
              <a:rPr lang="da-DK" dirty="0" err="1" smtClean="0"/>
              <a:t>kr</a:t>
            </a:r>
            <a:r>
              <a:rPr lang="da-DK" dirty="0" smtClean="0"/>
              <a:t>/m</a:t>
            </a:r>
            <a:r>
              <a:rPr lang="da-DK" baseline="30000" dirty="0" smtClean="0"/>
              <a:t>2</a:t>
            </a:r>
            <a:endParaRPr lang="en-US" baseline="30000" dirty="0"/>
          </a:p>
        </p:txBody>
      </p:sp>
      <p:sp>
        <p:nvSpPr>
          <p:cNvPr id="25" name="Tekstboks 24"/>
          <p:cNvSpPr txBox="1"/>
          <p:nvPr/>
        </p:nvSpPr>
        <p:spPr>
          <a:xfrm>
            <a:off x="3923928" y="37009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3.430 </a:t>
            </a:r>
            <a:r>
              <a:rPr lang="da-DK" dirty="0" err="1" smtClean="0"/>
              <a:t>kr</a:t>
            </a:r>
            <a:r>
              <a:rPr lang="da-DK" dirty="0" smtClean="0"/>
              <a:t>/m</a:t>
            </a:r>
            <a:r>
              <a:rPr lang="da-DK" baseline="30000" dirty="0" smtClean="0"/>
              <a:t>2</a:t>
            </a:r>
            <a:endParaRPr lang="en-US" baseline="30000" dirty="0"/>
          </a:p>
        </p:txBody>
      </p:sp>
      <p:sp>
        <p:nvSpPr>
          <p:cNvPr id="26" name="Tekstboks 25"/>
          <p:cNvSpPr txBox="1"/>
          <p:nvPr/>
        </p:nvSpPr>
        <p:spPr>
          <a:xfrm>
            <a:off x="3930402" y="510216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3.510 </a:t>
            </a:r>
            <a:r>
              <a:rPr lang="da-DK" dirty="0" err="1" smtClean="0"/>
              <a:t>kr</a:t>
            </a:r>
            <a:r>
              <a:rPr lang="da-DK" dirty="0" smtClean="0"/>
              <a:t>/m</a:t>
            </a:r>
            <a:r>
              <a:rPr lang="da-DK" baseline="30000" dirty="0" smtClean="0"/>
              <a:t>2</a:t>
            </a:r>
            <a:endParaRPr lang="en-US" baseline="30000" dirty="0"/>
          </a:p>
        </p:txBody>
      </p:sp>
      <p:sp>
        <p:nvSpPr>
          <p:cNvPr id="27" name="Rektangel 26"/>
          <p:cNvSpPr/>
          <p:nvPr/>
        </p:nvSpPr>
        <p:spPr>
          <a:xfrm>
            <a:off x="6228184" y="1767157"/>
            <a:ext cx="360040" cy="35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ktangel 27"/>
          <p:cNvSpPr/>
          <p:nvPr/>
        </p:nvSpPr>
        <p:spPr>
          <a:xfrm>
            <a:off x="6228185" y="2226792"/>
            <a:ext cx="360040" cy="363246"/>
          </a:xfrm>
          <a:prstGeom prst="rect">
            <a:avLst/>
          </a:prstGeom>
          <a:solidFill>
            <a:srgbClr val="FFE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ktangel 28"/>
          <p:cNvSpPr/>
          <p:nvPr/>
        </p:nvSpPr>
        <p:spPr>
          <a:xfrm>
            <a:off x="6228183" y="2708920"/>
            <a:ext cx="357335" cy="3600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ktangel 29"/>
          <p:cNvSpPr/>
          <p:nvPr/>
        </p:nvSpPr>
        <p:spPr>
          <a:xfrm>
            <a:off x="6222775" y="3180293"/>
            <a:ext cx="360039" cy="359060"/>
          </a:xfrm>
          <a:prstGeom prst="rect">
            <a:avLst/>
          </a:prstGeom>
          <a:solidFill>
            <a:srgbClr val="CC9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ktangel 30"/>
          <p:cNvSpPr/>
          <p:nvPr/>
        </p:nvSpPr>
        <p:spPr>
          <a:xfrm>
            <a:off x="6222776" y="3652063"/>
            <a:ext cx="360038" cy="364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kstboks 31"/>
          <p:cNvSpPr txBox="1"/>
          <p:nvPr/>
        </p:nvSpPr>
        <p:spPr>
          <a:xfrm>
            <a:off x="6588224" y="176107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Materialer</a:t>
            </a:r>
            <a:endParaRPr lang="en-US" dirty="0"/>
          </a:p>
        </p:txBody>
      </p:sp>
      <p:sp>
        <p:nvSpPr>
          <p:cNvPr id="33" name="Tekstboks 32"/>
          <p:cNvSpPr txBox="1"/>
          <p:nvPr/>
        </p:nvSpPr>
        <p:spPr>
          <a:xfrm>
            <a:off x="6585520" y="2226792"/>
            <a:ext cx="245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Kran</a:t>
            </a:r>
            <a:endParaRPr lang="en-US" dirty="0"/>
          </a:p>
        </p:txBody>
      </p:sp>
      <p:sp>
        <p:nvSpPr>
          <p:cNvPr id="34" name="Tekstboks 33"/>
          <p:cNvSpPr txBox="1"/>
          <p:nvPr/>
        </p:nvSpPr>
        <p:spPr>
          <a:xfrm>
            <a:off x="6582814" y="2699637"/>
            <a:ext cx="245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Byggeplads</a:t>
            </a:r>
            <a:endParaRPr lang="en-US" dirty="0"/>
          </a:p>
        </p:txBody>
      </p:sp>
      <p:sp>
        <p:nvSpPr>
          <p:cNvPr id="35" name="Tekstboks 34"/>
          <p:cNvSpPr txBox="1"/>
          <p:nvPr/>
        </p:nvSpPr>
        <p:spPr>
          <a:xfrm>
            <a:off x="6588225" y="3175157"/>
            <a:ext cx="245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Trafikstyring</a:t>
            </a:r>
            <a:endParaRPr lang="en-US" dirty="0"/>
          </a:p>
        </p:txBody>
      </p:sp>
      <p:sp>
        <p:nvSpPr>
          <p:cNvPr id="36" name="Tekstboks 35"/>
          <p:cNvSpPr txBox="1"/>
          <p:nvPr/>
        </p:nvSpPr>
        <p:spPr>
          <a:xfrm>
            <a:off x="6582814" y="3652063"/>
            <a:ext cx="245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mtClean="0"/>
              <a:t>Traffic </a:t>
            </a:r>
            <a:r>
              <a:rPr lang="da-DK" dirty="0" err="1" smtClean="0"/>
              <a:t>delay</a:t>
            </a:r>
            <a:endParaRPr lang="en-US" dirty="0"/>
          </a:p>
        </p:txBody>
      </p:sp>
      <p:sp>
        <p:nvSpPr>
          <p:cNvPr id="37" name="Tekstboks 36"/>
          <p:cNvSpPr txBox="1"/>
          <p:nvPr/>
        </p:nvSpPr>
        <p:spPr>
          <a:xfrm>
            <a:off x="5796136" y="4867990"/>
            <a:ext cx="306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 smtClean="0"/>
              <a:t>Budgetpris overbygning:</a:t>
            </a:r>
          </a:p>
          <a:p>
            <a:pPr algn="r"/>
            <a:r>
              <a:rPr lang="da-DK" dirty="0"/>
              <a:t>12.000 </a:t>
            </a:r>
            <a:r>
              <a:rPr lang="da-DK" dirty="0" err="1"/>
              <a:t>kr</a:t>
            </a:r>
            <a:r>
              <a:rPr lang="da-DK" dirty="0"/>
              <a:t>/m</a:t>
            </a:r>
            <a:r>
              <a:rPr lang="da-DK" baseline="30000" dirty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51658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/>
      <p:bldP spid="14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Produktionsmetoder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Effektivitet eller formfrihed?</a:t>
            </a:r>
            <a:endParaRPr lang="en-US" dirty="0"/>
          </a:p>
        </p:txBody>
      </p:sp>
      <p:sp>
        <p:nvSpPr>
          <p:cNvPr id="6" name="Højre-venstrepil 5"/>
          <p:cNvSpPr/>
          <p:nvPr/>
        </p:nvSpPr>
        <p:spPr>
          <a:xfrm>
            <a:off x="251520" y="4797152"/>
            <a:ext cx="8676456" cy="792088"/>
          </a:xfrm>
          <a:prstGeom prst="leftRightArrow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78383" y="5661248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chemeClr val="tx1"/>
                </a:solidFill>
              </a:rPr>
              <a:t>Ineffektiv</a:t>
            </a:r>
          </a:p>
          <a:p>
            <a:r>
              <a:rPr lang="da-DK" sz="1600" dirty="0" smtClean="0">
                <a:solidFill>
                  <a:schemeClr val="tx1"/>
                </a:solidFill>
              </a:rPr>
              <a:t>Manuel proces</a:t>
            </a:r>
          </a:p>
          <a:p>
            <a:r>
              <a:rPr lang="da-DK" sz="1600" dirty="0" smtClean="0">
                <a:solidFill>
                  <a:schemeClr val="tx1"/>
                </a:solidFill>
              </a:rPr>
              <a:t>Formfrihed</a:t>
            </a:r>
            <a:endParaRPr lang="da-DK" sz="1600" dirty="0">
              <a:solidFill>
                <a:schemeClr val="tx1"/>
              </a:solidFill>
            </a:endParaRPr>
          </a:p>
        </p:txBody>
      </p:sp>
      <p:sp>
        <p:nvSpPr>
          <p:cNvPr id="8" name="Tekstboks 7"/>
          <p:cNvSpPr txBox="1"/>
          <p:nvPr/>
        </p:nvSpPr>
        <p:spPr>
          <a:xfrm>
            <a:off x="6300192" y="5661248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dirty="0" smtClean="0">
                <a:solidFill>
                  <a:schemeClr val="tx1"/>
                </a:solidFill>
              </a:rPr>
              <a:t>Effektiv</a:t>
            </a:r>
          </a:p>
          <a:p>
            <a:pPr algn="r"/>
            <a:r>
              <a:rPr lang="da-DK" sz="1600" dirty="0" smtClean="0">
                <a:solidFill>
                  <a:schemeClr val="tx1"/>
                </a:solidFill>
              </a:rPr>
              <a:t>Automatiseret proces</a:t>
            </a:r>
          </a:p>
          <a:p>
            <a:pPr algn="r"/>
            <a:r>
              <a:rPr lang="da-DK" sz="1600" dirty="0" smtClean="0">
                <a:solidFill>
                  <a:schemeClr val="tx1"/>
                </a:solidFill>
              </a:rPr>
              <a:t>Form låst</a:t>
            </a:r>
            <a:endParaRPr lang="da-DK" sz="1600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www.aceengineerings.com/images/tech-frp-hand-layu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2276872"/>
            <a:ext cx="2462038" cy="2232248"/>
          </a:xfrm>
          <a:prstGeom prst="rect">
            <a:avLst/>
          </a:prstGeom>
          <a:noFill/>
          <a:ln w="28575">
            <a:solidFill>
              <a:srgbClr val="EAE7E6"/>
            </a:solidFill>
          </a:ln>
        </p:spPr>
      </p:pic>
      <p:pic>
        <p:nvPicPr>
          <p:cNvPr id="10" name="Picture 12" descr="http://zx81.isl.uiuc.edu/tanzer22.org/2104/dinghy/image/060718.aft_seat_in_vacuum_ba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2448272" cy="2232248"/>
          </a:xfrm>
          <a:prstGeom prst="rect">
            <a:avLst/>
          </a:prstGeom>
          <a:noFill/>
          <a:ln w="28575">
            <a:solidFill>
              <a:srgbClr val="EAE7E6"/>
            </a:solidFill>
          </a:ln>
        </p:spPr>
      </p:pic>
      <p:sp>
        <p:nvSpPr>
          <p:cNvPr id="11" name="Tekstboks 10"/>
          <p:cNvSpPr txBox="1"/>
          <p:nvPr/>
        </p:nvSpPr>
        <p:spPr>
          <a:xfrm>
            <a:off x="0" y="4489375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solidFill>
                  <a:schemeClr val="tx1"/>
                </a:solidFill>
              </a:rPr>
              <a:t>Håndoplæg</a:t>
            </a:r>
            <a:endParaRPr lang="da-DK" sz="1400" dirty="0">
              <a:solidFill>
                <a:schemeClr val="tx1"/>
              </a:solidFill>
            </a:endParaRPr>
          </a:p>
        </p:txBody>
      </p:sp>
      <p:pic>
        <p:nvPicPr>
          <p:cNvPr id="12" name="Picture 6" descr="http://www.outislanderyachts.com/photogallery/resin_infusi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883" y="2276872"/>
            <a:ext cx="2448272" cy="2232248"/>
          </a:xfrm>
          <a:prstGeom prst="rect">
            <a:avLst/>
          </a:prstGeom>
          <a:noFill/>
          <a:ln w="28575">
            <a:solidFill>
              <a:srgbClr val="EAE7E6"/>
            </a:solidFill>
          </a:ln>
        </p:spPr>
      </p:pic>
      <p:pic>
        <p:nvPicPr>
          <p:cNvPr id="13" name="Picture 2" descr="http://www.long-tech.cn/admin%5Cproduct%5Cupfile%5C2008114100609727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2453957" cy="2232248"/>
          </a:xfrm>
          <a:prstGeom prst="rect">
            <a:avLst/>
          </a:prstGeom>
          <a:noFill/>
          <a:ln w="28575">
            <a:solidFill>
              <a:srgbClr val="EAE7E6"/>
            </a:solidFill>
          </a:ln>
        </p:spPr>
      </p:pic>
      <p:pic>
        <p:nvPicPr>
          <p:cNvPr id="14" name="Picture 8" descr="\\kolding11\lightroom$\Firma\Langelandsvej\content\bin\images\large\minus_logo_ASSET_produktion_Fintranet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504" y="2276872"/>
            <a:ext cx="2448000" cy="2232248"/>
          </a:xfrm>
          <a:prstGeom prst="rect">
            <a:avLst/>
          </a:prstGeom>
          <a:noFill/>
          <a:ln w="28575">
            <a:solidFill>
              <a:srgbClr val="EAE7E6"/>
            </a:solidFill>
          </a:ln>
        </p:spPr>
      </p:pic>
      <p:sp>
        <p:nvSpPr>
          <p:cNvPr id="15" name="Tekstboks 14"/>
          <p:cNvSpPr txBox="1"/>
          <p:nvPr/>
        </p:nvSpPr>
        <p:spPr>
          <a:xfrm>
            <a:off x="1763688" y="119675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 smtClean="0">
                <a:solidFill>
                  <a:schemeClr val="tx1"/>
                </a:solidFill>
              </a:rPr>
              <a:t>Vacuum</a:t>
            </a:r>
            <a:r>
              <a:rPr lang="da-DK" sz="1400" dirty="0" smtClean="0">
                <a:solidFill>
                  <a:schemeClr val="tx1"/>
                </a:solidFill>
              </a:rPr>
              <a:t> </a:t>
            </a:r>
            <a:r>
              <a:rPr lang="da-DK" sz="1400" dirty="0" err="1" smtClean="0">
                <a:solidFill>
                  <a:schemeClr val="tx1"/>
                </a:solidFill>
              </a:rPr>
              <a:t>bagging</a:t>
            </a: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6" name="Tekstboks 15"/>
          <p:cNvSpPr txBox="1"/>
          <p:nvPr/>
        </p:nvSpPr>
        <p:spPr>
          <a:xfrm>
            <a:off x="4860032" y="119675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solidFill>
                  <a:schemeClr val="tx1"/>
                </a:solidFill>
              </a:rPr>
              <a:t>Filament </a:t>
            </a:r>
            <a:r>
              <a:rPr lang="da-DK" sz="1400" dirty="0" err="1" smtClean="0">
                <a:solidFill>
                  <a:schemeClr val="tx1"/>
                </a:solidFill>
              </a:rPr>
              <a:t>winding</a:t>
            </a: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3347864" y="450912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 smtClean="0">
                <a:solidFill>
                  <a:schemeClr val="tx1"/>
                </a:solidFill>
              </a:rPr>
              <a:t>Resin</a:t>
            </a:r>
            <a:r>
              <a:rPr lang="da-DK" sz="1400" dirty="0" smtClean="0">
                <a:solidFill>
                  <a:schemeClr val="tx1"/>
                </a:solidFill>
              </a:rPr>
              <a:t> infusion</a:t>
            </a: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8" name="Tekstboks 17"/>
          <p:cNvSpPr txBox="1"/>
          <p:nvPr/>
        </p:nvSpPr>
        <p:spPr>
          <a:xfrm>
            <a:off x="6695728" y="450912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smtClean="0">
                <a:solidFill>
                  <a:schemeClr val="tx1"/>
                </a:solidFill>
              </a:rPr>
              <a:t>Pultrudering</a:t>
            </a:r>
            <a:endParaRPr lang="da-DK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Fremtiden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Bro over </a:t>
            </a:r>
            <a:r>
              <a:rPr lang="da-DK" dirty="0" smtClean="0"/>
              <a:t>Thames: Optima </a:t>
            </a:r>
            <a:r>
              <a:rPr lang="da-DK" dirty="0" err="1" smtClean="0"/>
              <a:t>projects</a:t>
            </a:r>
            <a:r>
              <a:rPr lang="da-DK" dirty="0" smtClean="0"/>
              <a:t>, UK</a:t>
            </a:r>
            <a:endParaRPr lang="en-US" dirty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412776"/>
            <a:ext cx="8082533" cy="499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42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Fremtiden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Bro over Thames: Optima </a:t>
            </a:r>
            <a:r>
              <a:rPr lang="da-DK" dirty="0" err="1"/>
              <a:t>projects</a:t>
            </a:r>
            <a:r>
              <a:rPr lang="da-DK" dirty="0"/>
              <a:t>, UK</a:t>
            </a:r>
            <a:endParaRPr lang="en-US" dirty="0"/>
          </a:p>
          <a:p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1839"/>
            <a:ext cx="8964488" cy="54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Fremtiden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Vejbærende broer i elementer</a:t>
            </a:r>
            <a:endParaRPr lang="en-US" dirty="0"/>
          </a:p>
        </p:txBody>
      </p:sp>
      <p:sp>
        <p:nvSpPr>
          <p:cNvPr id="6" name="Pladsholder til indhold 1"/>
          <p:cNvSpPr txBox="1">
            <a:spLocks/>
          </p:cNvSpPr>
          <p:nvPr/>
        </p:nvSpPr>
        <p:spPr>
          <a:xfrm>
            <a:off x="366682" y="1366822"/>
            <a:ext cx="571504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Vægt</a:t>
            </a:r>
            <a:r>
              <a:rPr lang="en-GB" sz="1800" dirty="0" smtClean="0">
                <a:solidFill>
                  <a:schemeClr val="tx1"/>
                </a:solidFill>
              </a:rPr>
              <a:t> ca. 25T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GB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800" dirty="0" err="1" smtClean="0">
                <a:solidFill>
                  <a:schemeClr val="tx1"/>
                </a:solidFill>
              </a:rPr>
              <a:t>Installationstid</a:t>
            </a:r>
            <a:r>
              <a:rPr lang="en-GB" sz="1800" dirty="0" smtClean="0">
                <a:solidFill>
                  <a:schemeClr val="tx1"/>
                </a:solidFill>
              </a:rPr>
              <a:t> ≈ 2 timer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endParaRPr lang="en-GB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4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Fremtiden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Vejbærende broer i elementer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6605" y="1370310"/>
            <a:ext cx="3769576" cy="22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526" y="1646907"/>
            <a:ext cx="3769576" cy="22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195" y="3140968"/>
            <a:ext cx="3769576" cy="22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116" y="3417565"/>
            <a:ext cx="3769576" cy="22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078" y="1924239"/>
            <a:ext cx="3769576" cy="22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668" y="3694897"/>
            <a:ext cx="3769576" cy="22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Lige pilforbindelse 10"/>
          <p:cNvCxnSpPr/>
          <p:nvPr/>
        </p:nvCxnSpPr>
        <p:spPr>
          <a:xfrm flipV="1">
            <a:off x="899592" y="1268760"/>
            <a:ext cx="6120680" cy="3542918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/>
          <p:cNvCxnSpPr/>
          <p:nvPr/>
        </p:nvCxnSpPr>
        <p:spPr>
          <a:xfrm flipH="1" flipV="1">
            <a:off x="899592" y="5157193"/>
            <a:ext cx="1440160" cy="936103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boks 14"/>
          <p:cNvSpPr txBox="1"/>
          <p:nvPr/>
        </p:nvSpPr>
        <p:spPr>
          <a:xfrm rot="19790446">
            <a:off x="3496407" y="21645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50 m</a:t>
            </a:r>
            <a:endParaRPr lang="en-US" baseline="30000" dirty="0"/>
          </a:p>
        </p:txBody>
      </p:sp>
      <p:sp>
        <p:nvSpPr>
          <p:cNvPr id="16" name="Tekstboks 15"/>
          <p:cNvSpPr txBox="1"/>
          <p:nvPr/>
        </p:nvSpPr>
        <p:spPr>
          <a:xfrm rot="1972689">
            <a:off x="1042856" y="60040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12 m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2395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Tak for opmærksomheden!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Spørgsmål?</a:t>
            </a:r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5218905"/>
          </a:xfrm>
          <a:prstGeom prst="rect">
            <a:avLst/>
          </a:prstGeom>
        </p:spPr>
      </p:pic>
      <p:sp>
        <p:nvSpPr>
          <p:cNvPr id="3" name="Tekstboks 2"/>
          <p:cNvSpPr txBox="1"/>
          <p:nvPr/>
        </p:nvSpPr>
        <p:spPr>
          <a:xfrm>
            <a:off x="1979712" y="4942909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 smtClean="0">
                <a:solidFill>
                  <a:schemeClr val="bg1"/>
                </a:solidFill>
              </a:rPr>
              <a:t>mgs@fiberline.com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Materialer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Kombinationer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574797"/>
              </p:ext>
            </p:extLst>
          </p:nvPr>
        </p:nvGraphicFramePr>
        <p:xfrm>
          <a:off x="0" y="1123528"/>
          <a:ext cx="91440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8" name="Image" r:id="rId3" imgW="10158730" imgH="5841270" progId="Photoshop.Image.9">
                  <p:embed/>
                </p:oleObj>
              </mc:Choice>
              <mc:Fallback>
                <p:oleObj name="Image" r:id="rId3" imgW="10158730" imgH="5841270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3528"/>
                        <a:ext cx="91440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015293"/>
              </p:ext>
            </p:extLst>
          </p:nvPr>
        </p:nvGraphicFramePr>
        <p:xfrm>
          <a:off x="395536" y="3140968"/>
          <a:ext cx="4464496" cy="282518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16124"/>
                <a:gridCol w="1116124"/>
                <a:gridCol w="1116124"/>
                <a:gridCol w="1116124"/>
              </a:tblGrid>
              <a:tr h="563707">
                <a:tc rowSpan="2">
                  <a:txBody>
                    <a:bodyPr/>
                    <a:lstStyle/>
                    <a:p>
                      <a:pPr algn="ctr"/>
                      <a:r>
                        <a:rPr lang="da-DK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Matrix</a:t>
                      </a: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a-DK" sz="1600" b="0" u="none" strike="noStrike" kern="1200" baseline="0" dirty="0" smtClean="0"/>
                        <a:t>Armering</a:t>
                      </a: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376913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Glasfibre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Kulfibre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Aramidfibre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376913">
                <a:tc>
                  <a:txBody>
                    <a:bodyPr/>
                    <a:lstStyle/>
                    <a:p>
                      <a:r>
                        <a:rPr lang="da-DK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Polyester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376913">
                <a:tc>
                  <a:txBody>
                    <a:bodyPr/>
                    <a:lstStyle/>
                    <a:p>
                      <a:r>
                        <a:rPr lang="da-DK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Vinylester</a:t>
                      </a: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X</a:t>
                      </a: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376913">
                <a:tc>
                  <a:txBody>
                    <a:bodyPr/>
                    <a:lstStyle/>
                    <a:p>
                      <a:r>
                        <a:rPr lang="da-DK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Polyuretan</a:t>
                      </a: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/>
                        <a:t>X</a:t>
                      </a:r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376913">
                <a:tc>
                  <a:txBody>
                    <a:bodyPr/>
                    <a:lstStyle/>
                    <a:p>
                      <a:r>
                        <a:rPr lang="da-DK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Fenol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376913">
                <a:tc>
                  <a:txBody>
                    <a:bodyPr/>
                    <a:lstStyle/>
                    <a:p>
                      <a:r>
                        <a:rPr lang="da-DK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Epoxy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X</a:t>
                      </a:r>
                      <a:endParaRPr lang="da-DK" sz="1200" dirty="0"/>
                    </a:p>
                  </a:txBody>
                  <a:tcPr anchor="ctr"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9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Materialer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Armering, </a:t>
            </a:r>
            <a:r>
              <a:rPr lang="da-DK" dirty="0" err="1" smtClean="0"/>
              <a:t>Rovings</a:t>
            </a:r>
            <a:endParaRPr lang="en-US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610211"/>
              </p:ext>
            </p:extLst>
          </p:nvPr>
        </p:nvGraphicFramePr>
        <p:xfrm>
          <a:off x="0" y="1123528"/>
          <a:ext cx="91440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0" name="Image" r:id="rId3" imgW="10158730" imgH="5841270" progId="Photoshop.Image.9">
                  <p:embed/>
                </p:oleObj>
              </mc:Choice>
              <mc:Fallback>
                <p:oleObj name="Image" r:id="rId3" imgW="10158730" imgH="5841270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3528"/>
                        <a:ext cx="9144000" cy="5257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shade val="30000"/>
                              <a:satMod val="115000"/>
                            </a:schemeClr>
                          </a:gs>
                          <a:gs pos="50000">
                            <a:schemeClr val="accent1">
                              <a:shade val="67500"/>
                              <a:satMod val="115000"/>
                            </a:schemeClr>
                          </a:gs>
                          <a:gs pos="100000">
                            <a:schemeClr val="accent1">
                              <a:shade val="100000"/>
                              <a:satMod val="115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7203979" y="2919863"/>
            <a:ext cx="1127030" cy="112581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da-DK"/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5555402" y="3018494"/>
            <a:ext cx="1125717" cy="112581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da-DK"/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4698054" y="4426334"/>
            <a:ext cx="1127030" cy="112581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18" name="Picture 21" descr="MOCK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5552" y="4623560"/>
            <a:ext cx="344151" cy="90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Spu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011" y="3068414"/>
            <a:ext cx="546439" cy="104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 descr="GLA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351" y="3156534"/>
            <a:ext cx="489956" cy="84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4698054" y="4430450"/>
            <a:ext cx="1292538" cy="22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b="1" dirty="0" err="1"/>
              <a:t>Mock</a:t>
            </a:r>
            <a:endParaRPr lang="da-DK" dirty="0">
              <a:latin typeface="Times New Roman" pitchFamily="18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5555402" y="3019136"/>
            <a:ext cx="1292538" cy="22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b="1" dirty="0" err="1"/>
              <a:t>Spun</a:t>
            </a:r>
            <a:endParaRPr lang="da-DK" dirty="0">
              <a:latin typeface="Times New Roman" pitchFamily="18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7203979" y="2927956"/>
            <a:ext cx="1292538" cy="22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1" dirty="0" err="1"/>
              <a:t>Uni</a:t>
            </a:r>
            <a:r>
              <a:rPr lang="en-GB" b="1" dirty="0"/>
              <a:t>-directional</a:t>
            </a:r>
          </a:p>
        </p:txBody>
      </p:sp>
    </p:spTree>
    <p:extLst>
      <p:ext uri="{BB962C8B-B14F-4D97-AF65-F5344CB8AC3E}">
        <p14:creationId xmlns:p14="http://schemas.microsoft.com/office/powerpoint/2010/main" val="28437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Materialer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Armering, Måtter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7375" y="1124744"/>
            <a:ext cx="2339237" cy="525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165" y="1124744"/>
            <a:ext cx="2285835" cy="525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99" y="1124744"/>
            <a:ext cx="2255375" cy="525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" y="1124744"/>
            <a:ext cx="2285835" cy="525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503017" y="4171417"/>
            <a:ext cx="1267536" cy="126672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da-DK"/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2796790" y="4171417"/>
            <a:ext cx="1265244" cy="126672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da-DK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086084" y="4171417"/>
            <a:ext cx="1267536" cy="126672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da-DK"/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7292094" y="4171417"/>
            <a:ext cx="1267536" cy="126672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12" name="Picture 20" descr="0-9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191" y="4315727"/>
            <a:ext cx="987899" cy="97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BIDIREK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8362" y="4228683"/>
            <a:ext cx="1088752" cy="111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Komplex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026" y="4290530"/>
            <a:ext cx="1049786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 descr="Kontinu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23" y="4276786"/>
            <a:ext cx="962686" cy="99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58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Materialeopbygning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Kompetencer og håndværk</a:t>
            </a:r>
            <a:endParaRPr lang="en-US" dirty="0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331640" y="1228725"/>
            <a:ext cx="7812360" cy="5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60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Profiler til strukturelle anvendelser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 smtClean="0"/>
              <a:t>Arbejdskurve</a:t>
            </a:r>
            <a:endParaRPr lang="da-DK" dirty="0"/>
          </a:p>
        </p:txBody>
      </p:sp>
      <p:graphicFrame>
        <p:nvGraphicFramePr>
          <p:cNvPr id="6" name="Diagram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900986"/>
              </p:ext>
            </p:extLst>
          </p:nvPr>
        </p:nvGraphicFramePr>
        <p:xfrm>
          <a:off x="251519" y="1268760"/>
          <a:ext cx="8712969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828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berline standard 2009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4786</TotalTime>
  <Words>694</Words>
  <Application>Microsoft Office PowerPoint</Application>
  <PresentationFormat>On-screen Show (4:3)</PresentationFormat>
  <Paragraphs>249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Verdana</vt:lpstr>
      <vt:lpstr>Wingdings</vt:lpstr>
      <vt:lpstr>Calibri</vt:lpstr>
      <vt:lpstr>Times New Roman</vt:lpstr>
      <vt:lpstr>Fiberline standard 2009</vt:lpstr>
      <vt:lpstr>Image</vt:lpstr>
      <vt:lpstr>Broer med dæk af glasfiber -status og fremtidsudsigter</vt:lpstr>
      <vt:lpstr>Broer med dæk af glasfiber</vt:lpstr>
      <vt:lpstr>Fiberline Composites A/S</vt:lpstr>
      <vt:lpstr>Produktionsmetoder</vt:lpstr>
      <vt:lpstr>Materialer</vt:lpstr>
      <vt:lpstr>Materialer</vt:lpstr>
      <vt:lpstr>Materialer</vt:lpstr>
      <vt:lpstr>Materialeopbygning</vt:lpstr>
      <vt:lpstr>Profiler til strukturelle anvendelser</vt:lpstr>
      <vt:lpstr>Hvorfor bygge broer af glasfiber-kompositter?</vt:lpstr>
      <vt:lpstr>Cykel- og gangbroer</vt:lpstr>
      <vt:lpstr>Cykel- og gangbroer</vt:lpstr>
      <vt:lpstr>Cykel- og gangbroer</vt:lpstr>
      <vt:lpstr>Cykel- og gangbroer</vt:lpstr>
      <vt:lpstr>Cykel- og gangbroer</vt:lpstr>
      <vt:lpstr>Cykel- og gangbroer</vt:lpstr>
      <vt:lpstr>Cykel- og gangbroer</vt:lpstr>
      <vt:lpstr>Dækelementer til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Eksempler på vejbroer</vt:lpstr>
      <vt:lpstr>Karrebæksminde bridge</vt:lpstr>
      <vt:lpstr>Pris</vt:lpstr>
      <vt:lpstr>Fremtiden</vt:lpstr>
      <vt:lpstr>Fremtiden</vt:lpstr>
      <vt:lpstr>Fremtiden</vt:lpstr>
      <vt:lpstr>Fremtiden</vt:lpstr>
      <vt:lpstr>Tak for opmærksomheden!</vt:lpstr>
    </vt:vector>
  </TitlesOfParts>
  <Company>Fiberline Composites A/S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Poul Elmström</dc:creator>
  <cp:lastModifiedBy>Søren Grubbe Nielsen (SGN)</cp:lastModifiedBy>
  <cp:revision>289</cp:revision>
  <dcterms:created xsi:type="dcterms:W3CDTF">2009-11-04T11:15:30Z</dcterms:created>
  <dcterms:modified xsi:type="dcterms:W3CDTF">2013-04-09T21:29:37Z</dcterms:modified>
</cp:coreProperties>
</file>