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8"/>
  </p:notesMasterIdLst>
  <p:handoutMasterIdLst>
    <p:handoutMasterId r:id="rId89"/>
  </p:handoutMasterIdLst>
  <p:sldIdLst>
    <p:sldId id="376" r:id="rId5"/>
    <p:sldId id="377" r:id="rId6"/>
    <p:sldId id="262" r:id="rId7"/>
    <p:sldId id="374" r:id="rId8"/>
    <p:sldId id="327" r:id="rId9"/>
    <p:sldId id="328" r:id="rId10"/>
    <p:sldId id="379" r:id="rId11"/>
    <p:sldId id="295" r:id="rId12"/>
    <p:sldId id="296" r:id="rId13"/>
    <p:sldId id="298" r:id="rId14"/>
    <p:sldId id="297" r:id="rId15"/>
    <p:sldId id="323" r:id="rId16"/>
    <p:sldId id="266" r:id="rId17"/>
    <p:sldId id="301" r:id="rId18"/>
    <p:sldId id="414" r:id="rId19"/>
    <p:sldId id="381" r:id="rId20"/>
    <p:sldId id="400" r:id="rId21"/>
    <p:sldId id="405" r:id="rId22"/>
    <p:sldId id="373" r:id="rId23"/>
    <p:sldId id="383" r:id="rId24"/>
    <p:sldId id="395" r:id="rId25"/>
    <p:sldId id="382" r:id="rId26"/>
    <p:sldId id="273" r:id="rId27"/>
    <p:sldId id="305" r:id="rId28"/>
    <p:sldId id="275" r:id="rId29"/>
    <p:sldId id="356" r:id="rId30"/>
    <p:sldId id="355" r:id="rId31"/>
    <p:sldId id="354" r:id="rId32"/>
    <p:sldId id="353" r:id="rId33"/>
    <p:sldId id="409" r:id="rId34"/>
    <p:sldId id="410" r:id="rId35"/>
    <p:sldId id="411" r:id="rId36"/>
    <p:sldId id="412" r:id="rId37"/>
    <p:sldId id="413" r:id="rId38"/>
    <p:sldId id="396" r:id="rId39"/>
    <p:sldId id="280" r:id="rId40"/>
    <p:sldId id="408" r:id="rId41"/>
    <p:sldId id="371" r:id="rId42"/>
    <p:sldId id="372" r:id="rId43"/>
    <p:sldId id="391" r:id="rId44"/>
    <p:sldId id="340" r:id="rId45"/>
    <p:sldId id="392" r:id="rId46"/>
    <p:sldId id="339" r:id="rId47"/>
    <p:sldId id="338" r:id="rId48"/>
    <p:sldId id="343" r:id="rId49"/>
    <p:sldId id="397" r:id="rId50"/>
    <p:sldId id="281" r:id="rId51"/>
    <p:sldId id="282" r:id="rId52"/>
    <p:sldId id="314" r:id="rId53"/>
    <p:sldId id="424" r:id="rId54"/>
    <p:sldId id="425" r:id="rId55"/>
    <p:sldId id="417" r:id="rId56"/>
    <p:sldId id="423" r:id="rId57"/>
    <p:sldId id="415" r:id="rId58"/>
    <p:sldId id="418" r:id="rId59"/>
    <p:sldId id="422" r:id="rId60"/>
    <p:sldId id="421" r:id="rId61"/>
    <p:sldId id="416" r:id="rId62"/>
    <p:sldId id="420" r:id="rId63"/>
    <p:sldId id="370" r:id="rId64"/>
    <p:sldId id="427" r:id="rId65"/>
    <p:sldId id="426" r:id="rId66"/>
    <p:sldId id="284" r:id="rId67"/>
    <p:sldId id="365" r:id="rId68"/>
    <p:sldId id="366" r:id="rId69"/>
    <p:sldId id="367" r:id="rId70"/>
    <p:sldId id="363" r:id="rId71"/>
    <p:sldId id="362" r:id="rId72"/>
    <p:sldId id="398" r:id="rId73"/>
    <p:sldId id="319" r:id="rId74"/>
    <p:sldId id="309" r:id="rId75"/>
    <p:sldId id="311" r:id="rId76"/>
    <p:sldId id="361" r:id="rId77"/>
    <p:sldId id="399" r:id="rId78"/>
    <p:sldId id="402" r:id="rId79"/>
    <p:sldId id="403" r:id="rId80"/>
    <p:sldId id="334" r:id="rId81"/>
    <p:sldId id="332" r:id="rId82"/>
    <p:sldId id="341" r:id="rId83"/>
    <p:sldId id="344" r:id="rId84"/>
    <p:sldId id="337" r:id="rId85"/>
    <p:sldId id="360" r:id="rId86"/>
    <p:sldId id="404" r:id="rId87"/>
  </p:sldIdLst>
  <p:sldSz cx="9144000" cy="6858000" type="screen4x3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240" autoAdjust="0"/>
  </p:normalViewPr>
  <p:slideViewPr>
    <p:cSldViewPr snapToGrid="0" snapToObjects="1">
      <p:cViewPr varScale="1">
        <p:scale>
          <a:sx n="78" d="100"/>
          <a:sy n="78" d="100"/>
        </p:scale>
        <p:origin x="-14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3708" y="-96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14711" y="30531"/>
            <a:ext cx="2890137" cy="106273"/>
          </a:xfrm>
          <a:prstGeom prst="rect">
            <a:avLst/>
          </a:prstGeom>
        </p:spPr>
        <p:txBody>
          <a:bodyPr vert="horz" lIns="103078" tIns="0" rIns="0" bIns="0" rtlCol="0" anchor="ctr" anchorCtr="0"/>
          <a:lstStyle>
            <a:lvl1pPr algn="l">
              <a:defRPr sz="1200"/>
            </a:lvl1pPr>
          </a:lstStyle>
          <a:p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711" y="136804"/>
            <a:ext cx="2890137" cy="106273"/>
          </a:xfrm>
          <a:prstGeom prst="rect">
            <a:avLst/>
          </a:prstGeom>
        </p:spPr>
        <p:txBody>
          <a:bodyPr vert="horz" lIns="103078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6F93FCE7-B8E1-4640-97D9-3DD141D07F54}" type="datetimeFigureOut">
              <a:rPr lang="da-DK" sz="800" smtClean="0">
                <a:solidFill>
                  <a:schemeClr val="tx2"/>
                </a:solidFill>
              </a:rPr>
              <a:pPr algn="l"/>
              <a:t>09-04-2013</a:t>
            </a:fld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14711" y="243076"/>
            <a:ext cx="2890137" cy="106273"/>
          </a:xfrm>
          <a:prstGeom prst="rect">
            <a:avLst/>
          </a:prstGeom>
        </p:spPr>
        <p:txBody>
          <a:bodyPr vert="horz" lIns="103078" tIns="0" rIns="0" bIns="0" rtlCol="0" anchor="ctr" anchorCtr="0"/>
          <a:lstStyle>
            <a:lvl1pPr algn="l">
              <a:defRPr sz="1200"/>
            </a:lvl1pPr>
          </a:lstStyle>
          <a:p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" y="12151"/>
            <a:ext cx="355461" cy="36563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38C07F4F-3FB7-4E18-A242-F938D64804F6}" type="slidenum">
              <a:rPr lang="da-DK" sz="1400" smtClean="0">
                <a:solidFill>
                  <a:schemeClr val="tx2"/>
                </a:solidFill>
              </a:rPr>
              <a:pPr/>
              <a:t>‹#›</a:t>
            </a:fld>
            <a:endParaRPr lang="da-DK" sz="14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879" y="9537006"/>
            <a:ext cx="615878" cy="18507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1664" y="12149"/>
            <a:ext cx="0" cy="36563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32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" y="12150"/>
            <a:ext cx="359194" cy="36563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E68CD2C-F294-434C-8F31-88265617A31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14711" y="30531"/>
            <a:ext cx="2890137" cy="106273"/>
          </a:xfrm>
          <a:prstGeom prst="rect">
            <a:avLst/>
          </a:prstGeom>
        </p:spPr>
        <p:txBody>
          <a:bodyPr vert="horz" lIns="103078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1665" y="136804"/>
            <a:ext cx="2890137" cy="106273"/>
          </a:xfrm>
          <a:prstGeom prst="rect">
            <a:avLst/>
          </a:prstGeom>
        </p:spPr>
        <p:txBody>
          <a:bodyPr vert="horz" lIns="103078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2C961A0B-7DA9-47F8-A0B3-444C389E982A}" type="datetimeFigureOut">
              <a:rPr lang="da-DK" smtClean="0"/>
              <a:pPr/>
              <a:t>09-04-2013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noFill/>
          </a:ln>
        </p:spPr>
        <p:txBody>
          <a:bodyPr vert="horz" lIns="87272" tIns="43637" rIns="87272" bIns="43637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5259" y="4689670"/>
            <a:ext cx="6358570" cy="4443004"/>
          </a:xfrm>
          <a:prstGeom prst="rect">
            <a:avLst/>
          </a:prstGeom>
        </p:spPr>
        <p:txBody>
          <a:bodyPr vert="horz" lIns="87272" tIns="43637" rIns="87272" bIns="4363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14711" y="243077"/>
            <a:ext cx="2890137" cy="106273"/>
          </a:xfrm>
          <a:prstGeom prst="rect">
            <a:avLst/>
          </a:prstGeom>
        </p:spPr>
        <p:txBody>
          <a:bodyPr vert="horz" lIns="103078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11664" y="12149"/>
            <a:ext cx="0" cy="36563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79" y="9537006"/>
            <a:ext cx="615878" cy="1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COWI PowerPoint design manual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GB" smtClean="0"/>
              <a:t>30 jun 2010</a:t>
            </a: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"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80000">
              <a:schemeClr val="bg2">
                <a:lumMod val="60000"/>
                <a:lumOff val="4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lowchart: Merge 5"/>
          <p:cNvSpPr/>
          <p:nvPr userDrawn="1"/>
        </p:nvSpPr>
        <p:spPr>
          <a:xfrm>
            <a:off x="4027887" y="-981"/>
            <a:ext cx="2455925" cy="27046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" h="12578">
                <a:moveTo>
                  <a:pt x="0" y="0"/>
                </a:moveTo>
                <a:lnTo>
                  <a:pt x="9703" y="2578"/>
                </a:lnTo>
                <a:lnTo>
                  <a:pt x="5663" y="1257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3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Flowchart: Merge 5"/>
          <p:cNvSpPr/>
          <p:nvPr userDrawn="1"/>
        </p:nvSpPr>
        <p:spPr>
          <a:xfrm>
            <a:off x="4319216" y="5302531"/>
            <a:ext cx="2965230" cy="15639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0 w 4368"/>
              <a:gd name="connsiteY0" fmla="*/ 0 h 12397"/>
              <a:gd name="connsiteX1" fmla="*/ 4368 w 4368"/>
              <a:gd name="connsiteY1" fmla="*/ 4447 h 12397"/>
              <a:gd name="connsiteX2" fmla="*/ 204 w 4368"/>
              <a:gd name="connsiteY2" fmla="*/ 12397 h 12397"/>
              <a:gd name="connsiteX3" fmla="*/ 0 w 4368"/>
              <a:gd name="connsiteY3" fmla="*/ 0 h 12397"/>
              <a:gd name="connsiteX0" fmla="*/ 0 w 9029"/>
              <a:gd name="connsiteY0" fmla="*/ 0 h 10000"/>
              <a:gd name="connsiteX1" fmla="*/ 9029 w 9029"/>
              <a:gd name="connsiteY1" fmla="*/ 526 h 10000"/>
              <a:gd name="connsiteX2" fmla="*/ 467 w 9029"/>
              <a:gd name="connsiteY2" fmla="*/ 10000 h 10000"/>
              <a:gd name="connsiteX3" fmla="*/ 0 w 9029"/>
              <a:gd name="connsiteY3" fmla="*/ 0 h 10000"/>
              <a:gd name="connsiteX0" fmla="*/ 0 w 11571"/>
              <a:gd name="connsiteY0" fmla="*/ 0 h 8527"/>
              <a:gd name="connsiteX1" fmla="*/ 10000 w 11571"/>
              <a:gd name="connsiteY1" fmla="*/ 526 h 8527"/>
              <a:gd name="connsiteX2" fmla="*/ 11571 w 11571"/>
              <a:gd name="connsiteY2" fmla="*/ 8527 h 8527"/>
              <a:gd name="connsiteX3" fmla="*/ 0 w 11571"/>
              <a:gd name="connsiteY3" fmla="*/ 0 h 8527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258"/>
              <a:gd name="connsiteY0" fmla="*/ 0 h 10216"/>
              <a:gd name="connsiteX1" fmla="*/ 8900 w 10258"/>
              <a:gd name="connsiteY1" fmla="*/ 833 h 10216"/>
              <a:gd name="connsiteX2" fmla="*/ 10258 w 10258"/>
              <a:gd name="connsiteY2" fmla="*/ 10216 h 10216"/>
              <a:gd name="connsiteX3" fmla="*/ 0 w 10258"/>
              <a:gd name="connsiteY3" fmla="*/ 0 h 10216"/>
              <a:gd name="connsiteX0" fmla="*/ 0 w 9845"/>
              <a:gd name="connsiteY0" fmla="*/ 0 h 9892"/>
              <a:gd name="connsiteX1" fmla="*/ 8900 w 9845"/>
              <a:gd name="connsiteY1" fmla="*/ 833 h 9892"/>
              <a:gd name="connsiteX2" fmla="*/ 9845 w 9845"/>
              <a:gd name="connsiteY2" fmla="*/ 9892 h 9892"/>
              <a:gd name="connsiteX3" fmla="*/ 0 w 9845"/>
              <a:gd name="connsiteY3" fmla="*/ 0 h 9892"/>
              <a:gd name="connsiteX0" fmla="*/ 0 w 13079"/>
              <a:gd name="connsiteY0" fmla="*/ 0 h 10000"/>
              <a:gd name="connsiteX1" fmla="*/ 13079 w 13079"/>
              <a:gd name="connsiteY1" fmla="*/ 6926 h 10000"/>
              <a:gd name="connsiteX2" fmla="*/ 10000 w 13079"/>
              <a:gd name="connsiteY2" fmla="*/ 10000 h 10000"/>
              <a:gd name="connsiteX3" fmla="*/ 0 w 13079"/>
              <a:gd name="connsiteY3" fmla="*/ 0 h 10000"/>
              <a:gd name="connsiteX0" fmla="*/ 0 w 10247"/>
              <a:gd name="connsiteY0" fmla="*/ 0 h 10000"/>
              <a:gd name="connsiteX1" fmla="*/ 10247 w 10247"/>
              <a:gd name="connsiteY1" fmla="*/ 2724 h 10000"/>
              <a:gd name="connsiteX2" fmla="*/ 10000 w 10247"/>
              <a:gd name="connsiteY2" fmla="*/ 10000 h 10000"/>
              <a:gd name="connsiteX3" fmla="*/ 0 w 10247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9793"/>
              <a:gd name="connsiteY0" fmla="*/ 2924 h 5830"/>
              <a:gd name="connsiteX1" fmla="*/ 19793 w 19793"/>
              <a:gd name="connsiteY1" fmla="*/ 0 h 5830"/>
              <a:gd name="connsiteX2" fmla="*/ 15035 w 19793"/>
              <a:gd name="connsiteY2" fmla="*/ 5830 h 5830"/>
              <a:gd name="connsiteX3" fmla="*/ 0 w 19793"/>
              <a:gd name="connsiteY3" fmla="*/ 2924 h 5830"/>
              <a:gd name="connsiteX0" fmla="*/ 0 w 10000"/>
              <a:gd name="connsiteY0" fmla="*/ 5015 h 9532"/>
              <a:gd name="connsiteX1" fmla="*/ 10000 w 10000"/>
              <a:gd name="connsiteY1" fmla="*/ 0 h 9532"/>
              <a:gd name="connsiteX2" fmla="*/ 5688 w 10000"/>
              <a:gd name="connsiteY2" fmla="*/ 9532 h 9532"/>
              <a:gd name="connsiteX3" fmla="*/ 0 w 10000"/>
              <a:gd name="connsiteY3" fmla="*/ 5015 h 9532"/>
              <a:gd name="connsiteX0" fmla="*/ 0 w 10053"/>
              <a:gd name="connsiteY0" fmla="*/ 5212 h 9951"/>
              <a:gd name="connsiteX1" fmla="*/ 10053 w 10053"/>
              <a:gd name="connsiteY1" fmla="*/ 0 h 9951"/>
              <a:gd name="connsiteX2" fmla="*/ 5688 w 10053"/>
              <a:gd name="connsiteY2" fmla="*/ 9951 h 9951"/>
              <a:gd name="connsiteX3" fmla="*/ 0 w 10053"/>
              <a:gd name="connsiteY3" fmla="*/ 5212 h 9951"/>
              <a:gd name="connsiteX0" fmla="*/ 1379 w 11379"/>
              <a:gd name="connsiteY0" fmla="*/ 5238 h 10194"/>
              <a:gd name="connsiteX1" fmla="*/ 11379 w 11379"/>
              <a:gd name="connsiteY1" fmla="*/ 0 h 10194"/>
              <a:gd name="connsiteX2" fmla="*/ 7037 w 11379"/>
              <a:gd name="connsiteY2" fmla="*/ 10000 h 10194"/>
              <a:gd name="connsiteX3" fmla="*/ 0 w 11379"/>
              <a:gd name="connsiteY3" fmla="*/ 9958 h 10194"/>
              <a:gd name="connsiteX4" fmla="*/ 1379 w 11379"/>
              <a:gd name="connsiteY4" fmla="*/ 5238 h 10194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0 w 13506"/>
              <a:gd name="connsiteY0" fmla="*/ 7014 h 10000"/>
              <a:gd name="connsiteX1" fmla="*/ 13506 w 13506"/>
              <a:gd name="connsiteY1" fmla="*/ 0 h 10000"/>
              <a:gd name="connsiteX2" fmla="*/ 9164 w 13506"/>
              <a:gd name="connsiteY2" fmla="*/ 10000 h 10000"/>
              <a:gd name="connsiteX3" fmla="*/ 2127 w 13506"/>
              <a:gd name="connsiteY3" fmla="*/ 9958 h 10000"/>
              <a:gd name="connsiteX4" fmla="*/ 0 w 13506"/>
              <a:gd name="connsiteY4" fmla="*/ 701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6" h="10000">
                <a:moveTo>
                  <a:pt x="0" y="7014"/>
                </a:moveTo>
                <a:lnTo>
                  <a:pt x="13506" y="0"/>
                </a:lnTo>
                <a:lnTo>
                  <a:pt x="9164" y="10000"/>
                </a:lnTo>
                <a:lnTo>
                  <a:pt x="2127" y="9958"/>
                </a:lnTo>
                <a:lnTo>
                  <a:pt x="0" y="7014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13000">
                <a:schemeClr val="bg2"/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4775661"/>
            <a:ext cx="4505205" cy="25304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Add name, Title, Department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lint_Neill_logotag_cmyk-0.85.100.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44" y="6212219"/>
            <a:ext cx="1368000" cy="431705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27" hasCustomPrompt="1"/>
          </p:nvPr>
        </p:nvSpPr>
        <p:spPr>
          <a:xfrm>
            <a:off x="3437795" y="-981"/>
            <a:ext cx="5713413" cy="685736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icon to insert Image A</a:t>
            </a:r>
            <a:endParaRPr lang="en-GB" dirty="0"/>
          </a:p>
        </p:txBody>
      </p:sp>
      <p:pic>
        <p:nvPicPr>
          <p:cNvPr id="18" name="Picture 17" descr="A. Bridge (Severn, UK) 003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37795" y="8519"/>
            <a:ext cx="5713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7F1E-4861-40AD-9F05-187252A23206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0"/>
          <p:cNvSpPr/>
          <p:nvPr userDrawn="1"/>
        </p:nvSpPr>
        <p:spPr>
          <a:xfrm>
            <a:off x="3856294" y="4855631"/>
            <a:ext cx="1512425" cy="1613187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44368 w 5291963"/>
              <a:gd name="connsiteY2" fmla="*/ 267765 h 2047122"/>
              <a:gd name="connsiteX3" fmla="*/ 5291963 w 5291963"/>
              <a:gd name="connsiteY3" fmla="*/ 2047122 h 2047122"/>
              <a:gd name="connsiteX0" fmla="*/ 2422934 w 2422934"/>
              <a:gd name="connsiteY0" fmla="*/ 2337903 h 2337903"/>
              <a:gd name="connsiteX1" fmla="*/ 0 w 2422934"/>
              <a:gd name="connsiteY1" fmla="*/ 0 h 2337903"/>
              <a:gd name="connsiteX2" fmla="*/ 1475339 w 2422934"/>
              <a:gd name="connsiteY2" fmla="*/ 558546 h 2337903"/>
              <a:gd name="connsiteX3" fmla="*/ 2422934 w 2422934"/>
              <a:gd name="connsiteY3" fmla="*/ 2337903 h 2337903"/>
              <a:gd name="connsiteX0" fmla="*/ 2317970 w 2317970"/>
              <a:gd name="connsiteY0" fmla="*/ 2594474 h 2594474"/>
              <a:gd name="connsiteX1" fmla="*/ 0 w 2317970"/>
              <a:gd name="connsiteY1" fmla="*/ 0 h 2594474"/>
              <a:gd name="connsiteX2" fmla="*/ 1475339 w 2317970"/>
              <a:gd name="connsiteY2" fmla="*/ 558546 h 2594474"/>
              <a:gd name="connsiteX3" fmla="*/ 2317970 w 2317970"/>
              <a:gd name="connsiteY3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825373 w 3825373"/>
              <a:gd name="connsiteY0" fmla="*/ 2594474 h 2594508"/>
              <a:gd name="connsiteX1" fmla="*/ 0 w 3825373"/>
              <a:gd name="connsiteY1" fmla="*/ 2594508 h 2594508"/>
              <a:gd name="connsiteX2" fmla="*/ 1507403 w 3825373"/>
              <a:gd name="connsiteY2" fmla="*/ 0 h 2594508"/>
              <a:gd name="connsiteX3" fmla="*/ 2982742 w 3825373"/>
              <a:gd name="connsiteY3" fmla="*/ 558546 h 2594508"/>
              <a:gd name="connsiteX4" fmla="*/ 3825373 w 3825373"/>
              <a:gd name="connsiteY4" fmla="*/ 2594474 h 2594508"/>
              <a:gd name="connsiteX0" fmla="*/ 3825373 w 3825373"/>
              <a:gd name="connsiteY0" fmla="*/ 3107616 h 3107650"/>
              <a:gd name="connsiteX1" fmla="*/ 0 w 3825373"/>
              <a:gd name="connsiteY1" fmla="*/ 3107650 h 3107650"/>
              <a:gd name="connsiteX2" fmla="*/ 107875 w 3825373"/>
              <a:gd name="connsiteY2" fmla="*/ 0 h 3107650"/>
              <a:gd name="connsiteX3" fmla="*/ 2982742 w 3825373"/>
              <a:gd name="connsiteY3" fmla="*/ 1071688 h 3107650"/>
              <a:gd name="connsiteX4" fmla="*/ 3825373 w 3825373"/>
              <a:gd name="connsiteY4" fmla="*/ 3107616 h 3107650"/>
              <a:gd name="connsiteX0" fmla="*/ 3825373 w 3825373"/>
              <a:gd name="connsiteY0" fmla="*/ 3150378 h 3150412"/>
              <a:gd name="connsiteX1" fmla="*/ 0 w 3825373"/>
              <a:gd name="connsiteY1" fmla="*/ 3150412 h 3150412"/>
              <a:gd name="connsiteX2" fmla="*/ 46647 w 3825373"/>
              <a:gd name="connsiteY2" fmla="*/ 0 h 3150412"/>
              <a:gd name="connsiteX3" fmla="*/ 2982742 w 3825373"/>
              <a:gd name="connsiteY3" fmla="*/ 1114450 h 3150412"/>
              <a:gd name="connsiteX4" fmla="*/ 3825373 w 3825373"/>
              <a:gd name="connsiteY4" fmla="*/ 3150378 h 3150412"/>
              <a:gd name="connsiteX0" fmla="*/ 1656106 w 2982743"/>
              <a:gd name="connsiteY0" fmla="*/ 3150378 h 3150412"/>
              <a:gd name="connsiteX1" fmla="*/ 0 w 2982743"/>
              <a:gd name="connsiteY1" fmla="*/ 3150412 h 3150412"/>
              <a:gd name="connsiteX2" fmla="*/ 46647 w 2982743"/>
              <a:gd name="connsiteY2" fmla="*/ 0 h 3150412"/>
              <a:gd name="connsiteX3" fmla="*/ 2982742 w 2982743"/>
              <a:gd name="connsiteY3" fmla="*/ 1114450 h 3150412"/>
              <a:gd name="connsiteX4" fmla="*/ 1656106 w 2982743"/>
              <a:gd name="connsiteY4" fmla="*/ 3150378 h 3150412"/>
              <a:gd name="connsiteX0" fmla="*/ 1656106 w 2982741"/>
              <a:gd name="connsiteY0" fmla="*/ 3184588 h 3184622"/>
              <a:gd name="connsiteX1" fmla="*/ 0 w 2982741"/>
              <a:gd name="connsiteY1" fmla="*/ 3184622 h 3184622"/>
              <a:gd name="connsiteX2" fmla="*/ 46647 w 2982741"/>
              <a:gd name="connsiteY2" fmla="*/ 0 h 3184622"/>
              <a:gd name="connsiteX3" fmla="*/ 2982742 w 2982741"/>
              <a:gd name="connsiteY3" fmla="*/ 1148660 h 3184622"/>
              <a:gd name="connsiteX4" fmla="*/ 1656106 w 2982741"/>
              <a:gd name="connsiteY4" fmla="*/ 3184588 h 3184622"/>
              <a:gd name="connsiteX0" fmla="*/ 1656106 w 2737826"/>
              <a:gd name="connsiteY0" fmla="*/ 3184588 h 3184622"/>
              <a:gd name="connsiteX1" fmla="*/ 0 w 2737826"/>
              <a:gd name="connsiteY1" fmla="*/ 3184622 h 3184622"/>
              <a:gd name="connsiteX2" fmla="*/ 46647 w 2737826"/>
              <a:gd name="connsiteY2" fmla="*/ 0 h 3184622"/>
              <a:gd name="connsiteX3" fmla="*/ 2737826 w 2737826"/>
              <a:gd name="connsiteY3" fmla="*/ 1319708 h 3184622"/>
              <a:gd name="connsiteX4" fmla="*/ 1656106 w 2737826"/>
              <a:gd name="connsiteY4" fmla="*/ 3184588 h 3184622"/>
              <a:gd name="connsiteX0" fmla="*/ 1656106 w 2982742"/>
              <a:gd name="connsiteY0" fmla="*/ 3184588 h 3184622"/>
              <a:gd name="connsiteX1" fmla="*/ 0 w 2982742"/>
              <a:gd name="connsiteY1" fmla="*/ 3184622 h 3184622"/>
              <a:gd name="connsiteX2" fmla="*/ 46647 w 2982742"/>
              <a:gd name="connsiteY2" fmla="*/ 0 h 3184622"/>
              <a:gd name="connsiteX3" fmla="*/ 2982742 w 2982742"/>
              <a:gd name="connsiteY3" fmla="*/ 1140107 h 3184622"/>
              <a:gd name="connsiteX4" fmla="*/ 1656106 w 2982742"/>
              <a:gd name="connsiteY4" fmla="*/ 3184588 h 3184622"/>
              <a:gd name="connsiteX0" fmla="*/ 1656106 w 2982742"/>
              <a:gd name="connsiteY0" fmla="*/ 3090512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1656106 w 2982742"/>
              <a:gd name="connsiteY4" fmla="*/ 3090512 h 3090546"/>
              <a:gd name="connsiteX0" fmla="*/ 1758159 w 3084795"/>
              <a:gd name="connsiteY0" fmla="*/ 4715463 h 4715497"/>
              <a:gd name="connsiteX1" fmla="*/ 102053 w 3084795"/>
              <a:gd name="connsiteY1" fmla="*/ 4715497 h 4715497"/>
              <a:gd name="connsiteX2" fmla="*/ 0 w 3084795"/>
              <a:gd name="connsiteY2" fmla="*/ 0 h 4715497"/>
              <a:gd name="connsiteX3" fmla="*/ 3084795 w 3084795"/>
              <a:gd name="connsiteY3" fmla="*/ 2670982 h 4715497"/>
              <a:gd name="connsiteX4" fmla="*/ 1758159 w 3084795"/>
              <a:gd name="connsiteY4" fmla="*/ 4715463 h 4715497"/>
              <a:gd name="connsiteX0" fmla="*/ 1758159 w 2516238"/>
              <a:gd name="connsiteY0" fmla="*/ 4715463 h 4715497"/>
              <a:gd name="connsiteX1" fmla="*/ 102053 w 2516238"/>
              <a:gd name="connsiteY1" fmla="*/ 4715497 h 4715497"/>
              <a:gd name="connsiteX2" fmla="*/ 0 w 2516238"/>
              <a:gd name="connsiteY2" fmla="*/ 0 h 4715497"/>
              <a:gd name="connsiteX3" fmla="*/ 2516238 w 2516238"/>
              <a:gd name="connsiteY3" fmla="*/ 19746 h 4715497"/>
              <a:gd name="connsiteX4" fmla="*/ 1758159 w 2516238"/>
              <a:gd name="connsiteY4" fmla="*/ 4715463 h 4715497"/>
              <a:gd name="connsiteX0" fmla="*/ 1766906 w 2524985"/>
              <a:gd name="connsiteY0" fmla="*/ 4706910 h 4706944"/>
              <a:gd name="connsiteX1" fmla="*/ 110800 w 2524985"/>
              <a:gd name="connsiteY1" fmla="*/ 4706944 h 4706944"/>
              <a:gd name="connsiteX2" fmla="*/ 0 w 2524985"/>
              <a:gd name="connsiteY2" fmla="*/ 0 h 4706944"/>
              <a:gd name="connsiteX3" fmla="*/ 2524985 w 2524985"/>
              <a:gd name="connsiteY3" fmla="*/ 11193 h 4706944"/>
              <a:gd name="connsiteX4" fmla="*/ 1766906 w 2524985"/>
              <a:gd name="connsiteY4" fmla="*/ 4706910 h 4706944"/>
              <a:gd name="connsiteX0" fmla="*/ 2335463 w 2524985"/>
              <a:gd name="connsiteY0" fmla="*/ 4527310 h 4706944"/>
              <a:gd name="connsiteX1" fmla="*/ 110800 w 2524985"/>
              <a:gd name="connsiteY1" fmla="*/ 4706944 h 4706944"/>
              <a:gd name="connsiteX2" fmla="*/ 0 w 2524985"/>
              <a:gd name="connsiteY2" fmla="*/ 0 h 4706944"/>
              <a:gd name="connsiteX3" fmla="*/ 2524985 w 2524985"/>
              <a:gd name="connsiteY3" fmla="*/ 11193 h 4706944"/>
              <a:gd name="connsiteX4" fmla="*/ 2335463 w 2524985"/>
              <a:gd name="connsiteY4" fmla="*/ 4527310 h 4706944"/>
              <a:gd name="connsiteX0" fmla="*/ 2335463 w 2524985"/>
              <a:gd name="connsiteY0" fmla="*/ 4527310 h 4852335"/>
              <a:gd name="connsiteX1" fmla="*/ 1877703 w 2524985"/>
              <a:gd name="connsiteY1" fmla="*/ 4852335 h 4852335"/>
              <a:gd name="connsiteX2" fmla="*/ 0 w 2524985"/>
              <a:gd name="connsiteY2" fmla="*/ 0 h 4852335"/>
              <a:gd name="connsiteX3" fmla="*/ 2524985 w 2524985"/>
              <a:gd name="connsiteY3" fmla="*/ 11193 h 4852335"/>
              <a:gd name="connsiteX4" fmla="*/ 2335463 w 2524985"/>
              <a:gd name="connsiteY4" fmla="*/ 4527310 h 4852335"/>
              <a:gd name="connsiteX0" fmla="*/ 2632862 w 2822384"/>
              <a:gd name="connsiteY0" fmla="*/ 4527310 h 4852335"/>
              <a:gd name="connsiteX1" fmla="*/ 2175102 w 2822384"/>
              <a:gd name="connsiteY1" fmla="*/ 4852335 h 4852335"/>
              <a:gd name="connsiteX2" fmla="*/ 0 w 2822384"/>
              <a:gd name="connsiteY2" fmla="*/ 0 h 4852335"/>
              <a:gd name="connsiteX3" fmla="*/ 2822384 w 2822384"/>
              <a:gd name="connsiteY3" fmla="*/ 11193 h 4852335"/>
              <a:gd name="connsiteX4" fmla="*/ 2632862 w 2822384"/>
              <a:gd name="connsiteY4" fmla="*/ 4527310 h 4852335"/>
              <a:gd name="connsiteX0" fmla="*/ 2632862 w 2822384"/>
              <a:gd name="connsiteY0" fmla="*/ 4527310 h 4852335"/>
              <a:gd name="connsiteX1" fmla="*/ 2166355 w 2822384"/>
              <a:gd name="connsiteY1" fmla="*/ 4852335 h 4852335"/>
              <a:gd name="connsiteX2" fmla="*/ 0 w 2822384"/>
              <a:gd name="connsiteY2" fmla="*/ 0 h 4852335"/>
              <a:gd name="connsiteX3" fmla="*/ 2822384 w 2822384"/>
              <a:gd name="connsiteY3" fmla="*/ 11193 h 4852335"/>
              <a:gd name="connsiteX4" fmla="*/ 2632862 w 2822384"/>
              <a:gd name="connsiteY4" fmla="*/ 4527310 h 4852335"/>
              <a:gd name="connsiteX0" fmla="*/ 2632862 w 2822384"/>
              <a:gd name="connsiteY0" fmla="*/ 4527310 h 4826678"/>
              <a:gd name="connsiteX1" fmla="*/ 2166355 w 2822384"/>
              <a:gd name="connsiteY1" fmla="*/ 4826678 h 4826678"/>
              <a:gd name="connsiteX2" fmla="*/ 0 w 2822384"/>
              <a:gd name="connsiteY2" fmla="*/ 0 h 4826678"/>
              <a:gd name="connsiteX3" fmla="*/ 2822384 w 2822384"/>
              <a:gd name="connsiteY3" fmla="*/ 11193 h 4826678"/>
              <a:gd name="connsiteX4" fmla="*/ 2632862 w 2822384"/>
              <a:gd name="connsiteY4" fmla="*/ 4527310 h 4826678"/>
              <a:gd name="connsiteX0" fmla="*/ 2632862 w 2822384"/>
              <a:gd name="connsiteY0" fmla="*/ 4527310 h 4920753"/>
              <a:gd name="connsiteX1" fmla="*/ 2052643 w 2822384"/>
              <a:gd name="connsiteY1" fmla="*/ 4920753 h 4920753"/>
              <a:gd name="connsiteX2" fmla="*/ 0 w 2822384"/>
              <a:gd name="connsiteY2" fmla="*/ 0 h 4920753"/>
              <a:gd name="connsiteX3" fmla="*/ 2822384 w 2822384"/>
              <a:gd name="connsiteY3" fmla="*/ 11193 h 4920753"/>
              <a:gd name="connsiteX4" fmla="*/ 2632862 w 2822384"/>
              <a:gd name="connsiteY4" fmla="*/ 4527310 h 4920753"/>
              <a:gd name="connsiteX0" fmla="*/ 2632862 w 2822384"/>
              <a:gd name="connsiteY0" fmla="*/ 4527310 h 4895096"/>
              <a:gd name="connsiteX1" fmla="*/ 2078884 w 2822384"/>
              <a:gd name="connsiteY1" fmla="*/ 4895096 h 4895096"/>
              <a:gd name="connsiteX2" fmla="*/ 0 w 2822384"/>
              <a:gd name="connsiteY2" fmla="*/ 0 h 4895096"/>
              <a:gd name="connsiteX3" fmla="*/ 2822384 w 2822384"/>
              <a:gd name="connsiteY3" fmla="*/ 11193 h 4895096"/>
              <a:gd name="connsiteX4" fmla="*/ 2632862 w 2822384"/>
              <a:gd name="connsiteY4" fmla="*/ 4527310 h 4895096"/>
              <a:gd name="connsiteX0" fmla="*/ 2632862 w 6364937"/>
              <a:gd name="connsiteY0" fmla="*/ 5970021 h 6337807"/>
              <a:gd name="connsiteX1" fmla="*/ 2078884 w 6364937"/>
              <a:gd name="connsiteY1" fmla="*/ 6337807 h 6337807"/>
              <a:gd name="connsiteX2" fmla="*/ 0 w 6364937"/>
              <a:gd name="connsiteY2" fmla="*/ 1442711 h 6337807"/>
              <a:gd name="connsiteX3" fmla="*/ 6364937 w 6364937"/>
              <a:gd name="connsiteY3" fmla="*/ 0 h 6337807"/>
              <a:gd name="connsiteX4" fmla="*/ 2632862 w 6364937"/>
              <a:gd name="connsiteY4" fmla="*/ 5970021 h 6337807"/>
              <a:gd name="connsiteX0" fmla="*/ 553978 w 4286053"/>
              <a:gd name="connsiteY0" fmla="*/ 5970021 h 6337807"/>
              <a:gd name="connsiteX1" fmla="*/ 0 w 4286053"/>
              <a:gd name="connsiteY1" fmla="*/ 6337807 h 6337807"/>
              <a:gd name="connsiteX2" fmla="*/ 2390855 w 4286053"/>
              <a:gd name="connsiteY2" fmla="*/ 14464 h 6337807"/>
              <a:gd name="connsiteX3" fmla="*/ 4286053 w 4286053"/>
              <a:gd name="connsiteY3" fmla="*/ 0 h 6337807"/>
              <a:gd name="connsiteX4" fmla="*/ 553978 w 4286053"/>
              <a:gd name="connsiteY4" fmla="*/ 5970021 h 6337807"/>
              <a:gd name="connsiteX0" fmla="*/ 3962413 w 7694488"/>
              <a:gd name="connsiteY0" fmla="*/ 5970021 h 6337807"/>
              <a:gd name="connsiteX1" fmla="*/ 3408435 w 7694488"/>
              <a:gd name="connsiteY1" fmla="*/ 6337807 h 6337807"/>
              <a:gd name="connsiteX2" fmla="*/ 0 w 7694488"/>
              <a:gd name="connsiteY2" fmla="*/ 4273547 h 6337807"/>
              <a:gd name="connsiteX3" fmla="*/ 7694488 w 7694488"/>
              <a:gd name="connsiteY3" fmla="*/ 0 h 6337807"/>
              <a:gd name="connsiteX4" fmla="*/ 3962413 w 7694488"/>
              <a:gd name="connsiteY4" fmla="*/ 5970021 h 6337807"/>
              <a:gd name="connsiteX0" fmla="*/ 3962413 w 7694488"/>
              <a:gd name="connsiteY0" fmla="*/ 5970021 h 7612111"/>
              <a:gd name="connsiteX1" fmla="*/ 1274155 w 7694488"/>
              <a:gd name="connsiteY1" fmla="*/ 7612111 h 7612111"/>
              <a:gd name="connsiteX2" fmla="*/ 0 w 7694488"/>
              <a:gd name="connsiteY2" fmla="*/ 4273547 h 7612111"/>
              <a:gd name="connsiteX3" fmla="*/ 7694488 w 7694488"/>
              <a:gd name="connsiteY3" fmla="*/ 0 h 7612111"/>
              <a:gd name="connsiteX4" fmla="*/ 3962413 w 7694488"/>
              <a:gd name="connsiteY4" fmla="*/ 5970021 h 7612111"/>
              <a:gd name="connsiteX0" fmla="*/ 2073053 w 7694488"/>
              <a:gd name="connsiteY0" fmla="*/ 7603524 h 7612111"/>
              <a:gd name="connsiteX1" fmla="*/ 1274155 w 7694488"/>
              <a:gd name="connsiteY1" fmla="*/ 7612111 h 7612111"/>
              <a:gd name="connsiteX2" fmla="*/ 0 w 7694488"/>
              <a:gd name="connsiteY2" fmla="*/ 4273547 h 7612111"/>
              <a:gd name="connsiteX3" fmla="*/ 7694488 w 7694488"/>
              <a:gd name="connsiteY3" fmla="*/ 0 h 7612111"/>
              <a:gd name="connsiteX4" fmla="*/ 2073053 w 7694488"/>
              <a:gd name="connsiteY4" fmla="*/ 7603524 h 7612111"/>
              <a:gd name="connsiteX0" fmla="*/ 2073053 w 2073053"/>
              <a:gd name="connsiteY0" fmla="*/ 3635222 h 3643809"/>
              <a:gd name="connsiteX1" fmla="*/ 1274155 w 2073053"/>
              <a:gd name="connsiteY1" fmla="*/ 3643809 h 3643809"/>
              <a:gd name="connsiteX2" fmla="*/ 0 w 2073053"/>
              <a:gd name="connsiteY2" fmla="*/ 305245 h 3643809"/>
              <a:gd name="connsiteX3" fmla="*/ 1825219 w 2073053"/>
              <a:gd name="connsiteY3" fmla="*/ 0 h 3643809"/>
              <a:gd name="connsiteX4" fmla="*/ 2073053 w 2073053"/>
              <a:gd name="connsiteY4" fmla="*/ 3635222 h 3643809"/>
              <a:gd name="connsiteX0" fmla="*/ 2720334 w 2720334"/>
              <a:gd name="connsiteY0" fmla="*/ 3652327 h 3652327"/>
              <a:gd name="connsiteX1" fmla="*/ 1274155 w 2720334"/>
              <a:gd name="connsiteY1" fmla="*/ 3643809 h 3652327"/>
              <a:gd name="connsiteX2" fmla="*/ 0 w 2720334"/>
              <a:gd name="connsiteY2" fmla="*/ 305245 h 3652327"/>
              <a:gd name="connsiteX3" fmla="*/ 1825219 w 2720334"/>
              <a:gd name="connsiteY3" fmla="*/ 0 h 3652327"/>
              <a:gd name="connsiteX4" fmla="*/ 2720334 w 2720334"/>
              <a:gd name="connsiteY4" fmla="*/ 3652327 h 3652327"/>
              <a:gd name="connsiteX0" fmla="*/ 2720334 w 2720334"/>
              <a:gd name="connsiteY0" fmla="*/ 3421413 h 3421413"/>
              <a:gd name="connsiteX1" fmla="*/ 1274155 w 2720334"/>
              <a:gd name="connsiteY1" fmla="*/ 3412895 h 3421413"/>
              <a:gd name="connsiteX2" fmla="*/ 0 w 2720334"/>
              <a:gd name="connsiteY2" fmla="*/ 74331 h 3421413"/>
              <a:gd name="connsiteX3" fmla="*/ 2306307 w 2720334"/>
              <a:gd name="connsiteY3" fmla="*/ 0 h 3421413"/>
              <a:gd name="connsiteX4" fmla="*/ 2720334 w 2720334"/>
              <a:gd name="connsiteY4" fmla="*/ 3421413 h 3421413"/>
              <a:gd name="connsiteX0" fmla="*/ 1446179 w 1446179"/>
              <a:gd name="connsiteY0" fmla="*/ 3421413 h 3421413"/>
              <a:gd name="connsiteX1" fmla="*/ 0 w 1446179"/>
              <a:gd name="connsiteY1" fmla="*/ 3412895 h 3421413"/>
              <a:gd name="connsiteX2" fmla="*/ 317807 w 1446179"/>
              <a:gd name="connsiteY2" fmla="*/ 1528234 h 3421413"/>
              <a:gd name="connsiteX3" fmla="*/ 1032152 w 1446179"/>
              <a:gd name="connsiteY3" fmla="*/ 0 h 3421413"/>
              <a:gd name="connsiteX4" fmla="*/ 1446179 w 1446179"/>
              <a:gd name="connsiteY4" fmla="*/ 3421413 h 3421413"/>
              <a:gd name="connsiteX0" fmla="*/ 1446179 w 1446179"/>
              <a:gd name="connsiteY0" fmla="*/ 3421413 h 3421413"/>
              <a:gd name="connsiteX1" fmla="*/ 0 w 1446179"/>
              <a:gd name="connsiteY1" fmla="*/ 3412895 h 3421413"/>
              <a:gd name="connsiteX2" fmla="*/ 1032152 w 1446179"/>
              <a:gd name="connsiteY2" fmla="*/ 0 h 3421413"/>
              <a:gd name="connsiteX3" fmla="*/ 1446179 w 1446179"/>
              <a:gd name="connsiteY3" fmla="*/ 3421413 h 3421413"/>
              <a:gd name="connsiteX0" fmla="*/ 2145942 w 2145942"/>
              <a:gd name="connsiteY0" fmla="*/ 3421413 h 3421413"/>
              <a:gd name="connsiteX1" fmla="*/ 0 w 2145942"/>
              <a:gd name="connsiteY1" fmla="*/ 3412895 h 3421413"/>
              <a:gd name="connsiteX2" fmla="*/ 1731915 w 2145942"/>
              <a:gd name="connsiteY2" fmla="*/ 0 h 3421413"/>
              <a:gd name="connsiteX3" fmla="*/ 2145942 w 2145942"/>
              <a:gd name="connsiteY3" fmla="*/ 3421413 h 3421413"/>
              <a:gd name="connsiteX0" fmla="*/ 2145942 w 2145942"/>
              <a:gd name="connsiteY0" fmla="*/ 2275394 h 2275394"/>
              <a:gd name="connsiteX1" fmla="*/ 0 w 2145942"/>
              <a:gd name="connsiteY1" fmla="*/ 2266876 h 2275394"/>
              <a:gd name="connsiteX2" fmla="*/ 1854374 w 2145942"/>
              <a:gd name="connsiteY2" fmla="*/ 0 h 2275394"/>
              <a:gd name="connsiteX3" fmla="*/ 2145942 w 2145942"/>
              <a:gd name="connsiteY3" fmla="*/ 2275394 h 2275394"/>
              <a:gd name="connsiteX0" fmla="*/ 2145942 w 2145942"/>
              <a:gd name="connsiteY0" fmla="*/ 2206975 h 2206975"/>
              <a:gd name="connsiteX1" fmla="*/ 0 w 2145942"/>
              <a:gd name="connsiteY1" fmla="*/ 2198457 h 2206975"/>
              <a:gd name="connsiteX2" fmla="*/ 1889362 w 2145942"/>
              <a:gd name="connsiteY2" fmla="*/ 0 h 2206975"/>
              <a:gd name="connsiteX3" fmla="*/ 2145942 w 2145942"/>
              <a:gd name="connsiteY3" fmla="*/ 2206975 h 2206975"/>
              <a:gd name="connsiteX0" fmla="*/ 2145942 w 2145942"/>
              <a:gd name="connsiteY0" fmla="*/ 2232632 h 2232632"/>
              <a:gd name="connsiteX1" fmla="*/ 0 w 2145942"/>
              <a:gd name="connsiteY1" fmla="*/ 2224114 h 2232632"/>
              <a:gd name="connsiteX2" fmla="*/ 1871867 w 2145942"/>
              <a:gd name="connsiteY2" fmla="*/ 0 h 2232632"/>
              <a:gd name="connsiteX3" fmla="*/ 2145942 w 2145942"/>
              <a:gd name="connsiteY3" fmla="*/ 2232632 h 2232632"/>
              <a:gd name="connsiteX0" fmla="*/ 2093460 w 2093460"/>
              <a:gd name="connsiteY0" fmla="*/ 1702384 h 2224114"/>
              <a:gd name="connsiteX1" fmla="*/ 0 w 2093460"/>
              <a:gd name="connsiteY1" fmla="*/ 2224114 h 2224114"/>
              <a:gd name="connsiteX2" fmla="*/ 1871867 w 2093460"/>
              <a:gd name="connsiteY2" fmla="*/ 0 h 2224114"/>
              <a:gd name="connsiteX3" fmla="*/ 2093460 w 2093460"/>
              <a:gd name="connsiteY3" fmla="*/ 1702384 h 2224114"/>
              <a:gd name="connsiteX0" fmla="*/ 2285894 w 2285894"/>
              <a:gd name="connsiteY0" fmla="*/ 1702384 h 1787942"/>
              <a:gd name="connsiteX1" fmla="*/ 0 w 2285894"/>
              <a:gd name="connsiteY1" fmla="*/ 1787942 h 1787942"/>
              <a:gd name="connsiteX2" fmla="*/ 2064301 w 2285894"/>
              <a:gd name="connsiteY2" fmla="*/ 0 h 1787942"/>
              <a:gd name="connsiteX3" fmla="*/ 2285894 w 2285894"/>
              <a:gd name="connsiteY3" fmla="*/ 1702384 h 178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894" h="1787942">
                <a:moveTo>
                  <a:pt x="2285894" y="1702384"/>
                </a:moveTo>
                <a:lnTo>
                  <a:pt x="0" y="1787942"/>
                </a:lnTo>
                <a:lnTo>
                  <a:pt x="2064301" y="0"/>
                </a:lnTo>
                <a:lnTo>
                  <a:pt x="2285894" y="1702384"/>
                </a:lnTo>
                <a:close/>
              </a:path>
            </a:pathLst>
          </a:custGeom>
          <a:gradFill flip="none" rotWithShape="1">
            <a:gsLst>
              <a:gs pos="2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8" name="Rectangle 10"/>
          <p:cNvSpPr/>
          <p:nvPr userDrawn="1"/>
        </p:nvSpPr>
        <p:spPr>
          <a:xfrm>
            <a:off x="7199453" y="289219"/>
            <a:ext cx="1585732" cy="2477399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3761231 w 4309381"/>
              <a:gd name="connsiteY0" fmla="*/ 1448456 h 1448456"/>
              <a:gd name="connsiteX1" fmla="*/ 0 w 4309381"/>
              <a:gd name="connsiteY1" fmla="*/ 0 h 1448456"/>
              <a:gd name="connsiteX2" fmla="*/ 4309381 w 4309381"/>
              <a:gd name="connsiteY2" fmla="*/ 866431 h 1448456"/>
              <a:gd name="connsiteX3" fmla="*/ 3761231 w 4309381"/>
              <a:gd name="connsiteY3" fmla="*/ 1448456 h 1448456"/>
              <a:gd name="connsiteX0" fmla="*/ 3761231 w 4834203"/>
              <a:gd name="connsiteY0" fmla="*/ 1448456 h 1448456"/>
              <a:gd name="connsiteX1" fmla="*/ 0 w 4834203"/>
              <a:gd name="connsiteY1" fmla="*/ 0 h 1448456"/>
              <a:gd name="connsiteX2" fmla="*/ 4834203 w 4834203"/>
              <a:gd name="connsiteY2" fmla="*/ 977611 h 1448456"/>
              <a:gd name="connsiteX3" fmla="*/ 3761231 w 4834203"/>
              <a:gd name="connsiteY3" fmla="*/ 1448456 h 1448456"/>
              <a:gd name="connsiteX0" fmla="*/ 3761231 w 4877937"/>
              <a:gd name="connsiteY0" fmla="*/ 1448456 h 1448456"/>
              <a:gd name="connsiteX1" fmla="*/ 0 w 4877937"/>
              <a:gd name="connsiteY1" fmla="*/ 0 h 1448456"/>
              <a:gd name="connsiteX2" fmla="*/ 4877937 w 4877937"/>
              <a:gd name="connsiteY2" fmla="*/ 986163 h 1448456"/>
              <a:gd name="connsiteX3" fmla="*/ 3761231 w 4877937"/>
              <a:gd name="connsiteY3" fmla="*/ 1448456 h 1448456"/>
              <a:gd name="connsiteX0" fmla="*/ 323644 w 1440350"/>
              <a:gd name="connsiteY0" fmla="*/ 2628683 h 2628683"/>
              <a:gd name="connsiteX1" fmla="*/ 0 w 1440350"/>
              <a:gd name="connsiteY1" fmla="*/ 0 h 2628683"/>
              <a:gd name="connsiteX2" fmla="*/ 1440350 w 1440350"/>
              <a:gd name="connsiteY2" fmla="*/ 2166390 h 2628683"/>
              <a:gd name="connsiteX3" fmla="*/ 323644 w 1440350"/>
              <a:gd name="connsiteY3" fmla="*/ 2628683 h 2628683"/>
              <a:gd name="connsiteX0" fmla="*/ 323644 w 2061389"/>
              <a:gd name="connsiteY0" fmla="*/ 2628683 h 2628683"/>
              <a:gd name="connsiteX1" fmla="*/ 0 w 2061389"/>
              <a:gd name="connsiteY1" fmla="*/ 0 h 2628683"/>
              <a:gd name="connsiteX2" fmla="*/ 2061389 w 2061389"/>
              <a:gd name="connsiteY2" fmla="*/ 1208525 h 2628683"/>
              <a:gd name="connsiteX3" fmla="*/ 323644 w 2061389"/>
              <a:gd name="connsiteY3" fmla="*/ 2628683 h 2628683"/>
              <a:gd name="connsiteX0" fmla="*/ 1521988 w 2061389"/>
              <a:gd name="connsiteY0" fmla="*/ 3099062 h 3099062"/>
              <a:gd name="connsiteX1" fmla="*/ 0 w 2061389"/>
              <a:gd name="connsiteY1" fmla="*/ 0 h 3099062"/>
              <a:gd name="connsiteX2" fmla="*/ 2061389 w 2061389"/>
              <a:gd name="connsiteY2" fmla="*/ 1208525 h 3099062"/>
              <a:gd name="connsiteX3" fmla="*/ 1521988 w 2061389"/>
              <a:gd name="connsiteY3" fmla="*/ 3099062 h 3099062"/>
              <a:gd name="connsiteX0" fmla="*/ 2108040 w 2647441"/>
              <a:gd name="connsiteY0" fmla="*/ 3116166 h 3116166"/>
              <a:gd name="connsiteX1" fmla="*/ 0 w 2647441"/>
              <a:gd name="connsiteY1" fmla="*/ 0 h 3116166"/>
              <a:gd name="connsiteX2" fmla="*/ 2647441 w 2647441"/>
              <a:gd name="connsiteY2" fmla="*/ 1225629 h 3116166"/>
              <a:gd name="connsiteX3" fmla="*/ 2108040 w 2647441"/>
              <a:gd name="connsiteY3" fmla="*/ 3116166 h 3116166"/>
              <a:gd name="connsiteX0" fmla="*/ 2020569 w 2559970"/>
              <a:gd name="connsiteY0" fmla="*/ 2534604 h 2534604"/>
              <a:gd name="connsiteX1" fmla="*/ 0 w 2559970"/>
              <a:gd name="connsiteY1" fmla="*/ 0 h 2534604"/>
              <a:gd name="connsiteX2" fmla="*/ 2559970 w 2559970"/>
              <a:gd name="connsiteY2" fmla="*/ 644067 h 2534604"/>
              <a:gd name="connsiteX3" fmla="*/ 2020569 w 2559970"/>
              <a:gd name="connsiteY3" fmla="*/ 2534604 h 2534604"/>
              <a:gd name="connsiteX0" fmla="*/ 1775652 w 2559970"/>
              <a:gd name="connsiteY0" fmla="*/ 2688546 h 2688546"/>
              <a:gd name="connsiteX1" fmla="*/ 0 w 2559970"/>
              <a:gd name="connsiteY1" fmla="*/ 0 h 2688546"/>
              <a:gd name="connsiteX2" fmla="*/ 2559970 w 2559970"/>
              <a:gd name="connsiteY2" fmla="*/ 644067 h 2688546"/>
              <a:gd name="connsiteX3" fmla="*/ 1775652 w 2559970"/>
              <a:gd name="connsiteY3" fmla="*/ 2688546 h 2688546"/>
              <a:gd name="connsiteX0" fmla="*/ 1775652 w 2892358"/>
              <a:gd name="connsiteY0" fmla="*/ 2688546 h 2688546"/>
              <a:gd name="connsiteX1" fmla="*/ 0 w 2892358"/>
              <a:gd name="connsiteY1" fmla="*/ 0 h 2688546"/>
              <a:gd name="connsiteX2" fmla="*/ 2892358 w 2892358"/>
              <a:gd name="connsiteY2" fmla="*/ 1268391 h 2688546"/>
              <a:gd name="connsiteX3" fmla="*/ 1775652 w 2892358"/>
              <a:gd name="connsiteY3" fmla="*/ 2688546 h 2688546"/>
              <a:gd name="connsiteX0" fmla="*/ 2536643 w 2892358"/>
              <a:gd name="connsiteY0" fmla="*/ 2500393 h 2500393"/>
              <a:gd name="connsiteX1" fmla="*/ 0 w 2892358"/>
              <a:gd name="connsiteY1" fmla="*/ 0 h 2500393"/>
              <a:gd name="connsiteX2" fmla="*/ 2892358 w 2892358"/>
              <a:gd name="connsiteY2" fmla="*/ 1268391 h 2500393"/>
              <a:gd name="connsiteX3" fmla="*/ 2536643 w 2892358"/>
              <a:gd name="connsiteY3" fmla="*/ 2500393 h 2500393"/>
              <a:gd name="connsiteX0" fmla="*/ 2396690 w 2752405"/>
              <a:gd name="connsiteY0" fmla="*/ 2517498 h 2517498"/>
              <a:gd name="connsiteX1" fmla="*/ 0 w 2752405"/>
              <a:gd name="connsiteY1" fmla="*/ 0 h 2517498"/>
              <a:gd name="connsiteX2" fmla="*/ 2752405 w 2752405"/>
              <a:gd name="connsiteY2" fmla="*/ 1285496 h 2517498"/>
              <a:gd name="connsiteX3" fmla="*/ 2396690 w 2752405"/>
              <a:gd name="connsiteY3" fmla="*/ 2517498 h 2517498"/>
              <a:gd name="connsiteX0" fmla="*/ 2396690 w 2621200"/>
              <a:gd name="connsiteY0" fmla="*/ 2517498 h 2517498"/>
              <a:gd name="connsiteX1" fmla="*/ 0 w 2621200"/>
              <a:gd name="connsiteY1" fmla="*/ 0 h 2517498"/>
              <a:gd name="connsiteX2" fmla="*/ 2621200 w 2621200"/>
              <a:gd name="connsiteY2" fmla="*/ 1875609 h 2517498"/>
              <a:gd name="connsiteX3" fmla="*/ 2396690 w 2621200"/>
              <a:gd name="connsiteY3" fmla="*/ 2517498 h 2517498"/>
              <a:gd name="connsiteX0" fmla="*/ 2396690 w 2396691"/>
              <a:gd name="connsiteY0" fmla="*/ 2745772 h 2745772"/>
              <a:gd name="connsiteX1" fmla="*/ 0 w 2396691"/>
              <a:gd name="connsiteY1" fmla="*/ 228274 h 2745772"/>
              <a:gd name="connsiteX2" fmla="*/ 1833967 w 2396691"/>
              <a:gd name="connsiteY2" fmla="*/ 0 h 2745772"/>
              <a:gd name="connsiteX3" fmla="*/ 2396690 w 2396691"/>
              <a:gd name="connsiteY3" fmla="*/ 2745772 h 274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6691" h="2745772">
                <a:moveTo>
                  <a:pt x="2396690" y="2745772"/>
                </a:moveTo>
                <a:lnTo>
                  <a:pt x="0" y="228274"/>
                </a:lnTo>
                <a:lnTo>
                  <a:pt x="1833967" y="0"/>
                </a:lnTo>
                <a:lnTo>
                  <a:pt x="2396690" y="2745772"/>
                </a:lnTo>
                <a:close/>
              </a:path>
            </a:pathLst>
          </a:custGeom>
          <a:gradFill flip="none" rotWithShape="1">
            <a:gsLst>
              <a:gs pos="2000">
                <a:schemeClr val="bg2">
                  <a:lumMod val="20000"/>
                  <a:lumOff val="8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 descr="PPTImage6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734358" y="-24769"/>
            <a:ext cx="4392000" cy="6033072"/>
          </a:xfrm>
          <a:prstGeom prst="rect">
            <a:avLst/>
          </a:prstGeom>
        </p:spPr>
      </p:pic>
      <p:sp>
        <p:nvSpPr>
          <p:cNvPr id="15" name="Picture Placeholder 14"/>
          <p:cNvSpPr>
            <a:spLocks noGrp="1"/>
          </p:cNvSpPr>
          <p:nvPr>
            <p:ph type="pic" sz="quarter" idx="26" hasCustomPrompt="1"/>
          </p:nvPr>
        </p:nvSpPr>
        <p:spPr>
          <a:xfrm>
            <a:off x="4752000" y="-11849"/>
            <a:ext cx="4392000" cy="6033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icon to insert </a:t>
            </a:r>
          </a:p>
          <a:p>
            <a:r>
              <a:rPr lang="en-GB" dirty="0" smtClean="0"/>
              <a:t>image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9D74-F5EB-4517-9167-F997B25F4DF2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6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E57AE-CF31-45C2-9DB0-81473A462C85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7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3F4C-3B70-46F8-951D-B9EA362B0113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7506182" y="-1852"/>
            <a:ext cx="1638021" cy="1355232"/>
            <a:chOff x="2170252" y="-1851"/>
            <a:chExt cx="6970519" cy="4477377"/>
          </a:xfrm>
        </p:grpSpPr>
        <p:sp>
          <p:nvSpPr>
            <p:cNvPr id="17" name="Flowchart: Merge 5"/>
            <p:cNvSpPr/>
            <p:nvPr userDrawn="1"/>
          </p:nvSpPr>
          <p:spPr>
            <a:xfrm>
              <a:off x="4386806" y="580759"/>
              <a:ext cx="4208722" cy="38947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1" name="Flowchart: Merge 5"/>
            <p:cNvSpPr/>
            <p:nvPr userDrawn="1"/>
          </p:nvSpPr>
          <p:spPr>
            <a:xfrm>
              <a:off x="2170252" y="0"/>
              <a:ext cx="4203690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3" name="Flowchart: Merge 5"/>
            <p:cNvSpPr/>
            <p:nvPr userDrawn="1"/>
          </p:nvSpPr>
          <p:spPr>
            <a:xfrm>
              <a:off x="6373196" y="-1851"/>
              <a:ext cx="2767575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8A89-687C-455C-9DB9-7AA27FC28A41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7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7506182" y="-1852"/>
            <a:ext cx="1638021" cy="1355232"/>
            <a:chOff x="2170252" y="-1851"/>
            <a:chExt cx="6970519" cy="4477377"/>
          </a:xfrm>
        </p:grpSpPr>
        <p:sp>
          <p:nvSpPr>
            <p:cNvPr id="19" name="Flowchart: Merge 5"/>
            <p:cNvSpPr/>
            <p:nvPr userDrawn="1"/>
          </p:nvSpPr>
          <p:spPr>
            <a:xfrm>
              <a:off x="4386806" y="580759"/>
              <a:ext cx="4208722" cy="38947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0" name="Flowchart: Merge 5"/>
            <p:cNvSpPr/>
            <p:nvPr userDrawn="1"/>
          </p:nvSpPr>
          <p:spPr>
            <a:xfrm>
              <a:off x="2170252" y="0"/>
              <a:ext cx="4203690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1" name="Flowchart: Merge 5"/>
            <p:cNvSpPr/>
            <p:nvPr userDrawn="1"/>
          </p:nvSpPr>
          <p:spPr>
            <a:xfrm>
              <a:off x="6373196" y="-1851"/>
              <a:ext cx="2767575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2487-CA7E-4E32-B153-7A474189C91A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7506182" y="-1852"/>
            <a:ext cx="1638021" cy="1355232"/>
            <a:chOff x="2170252" y="-1851"/>
            <a:chExt cx="6970519" cy="4477377"/>
          </a:xfrm>
        </p:grpSpPr>
        <p:sp>
          <p:nvSpPr>
            <p:cNvPr id="19" name="Flowchart: Merge 5"/>
            <p:cNvSpPr/>
            <p:nvPr userDrawn="1"/>
          </p:nvSpPr>
          <p:spPr>
            <a:xfrm>
              <a:off x="4386806" y="580759"/>
              <a:ext cx="4208722" cy="38947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0" name="Flowchart: Merge 5"/>
            <p:cNvSpPr/>
            <p:nvPr userDrawn="1"/>
          </p:nvSpPr>
          <p:spPr>
            <a:xfrm>
              <a:off x="2170252" y="0"/>
              <a:ext cx="4203690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1" name="Flowchart: Merge 5"/>
            <p:cNvSpPr/>
            <p:nvPr userDrawn="1"/>
          </p:nvSpPr>
          <p:spPr>
            <a:xfrm>
              <a:off x="6373196" y="-1851"/>
              <a:ext cx="2767575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63-A8A9-4B1B-B4C5-49FFD9352AE4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7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A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7799881" y="1334"/>
            <a:ext cx="1344367" cy="1376053"/>
            <a:chOff x="4791807" y="-4456"/>
            <a:chExt cx="4352441" cy="4455028"/>
          </a:xfrm>
        </p:grpSpPr>
        <p:sp>
          <p:nvSpPr>
            <p:cNvPr id="21" name="Flowchart: Merge 5"/>
            <p:cNvSpPr/>
            <p:nvPr userDrawn="1"/>
          </p:nvSpPr>
          <p:spPr>
            <a:xfrm>
              <a:off x="6505029" y="2889677"/>
              <a:ext cx="2639219" cy="156089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31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2" name="Flowchart: Merge 5"/>
            <p:cNvSpPr/>
            <p:nvPr userDrawn="1"/>
          </p:nvSpPr>
          <p:spPr>
            <a:xfrm>
              <a:off x="5385642" y="-4456"/>
              <a:ext cx="3758074" cy="34680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3" name="Flowchart: Merge 5"/>
            <p:cNvSpPr/>
            <p:nvPr userDrawn="1"/>
          </p:nvSpPr>
          <p:spPr>
            <a:xfrm>
              <a:off x="4791807" y="205"/>
              <a:ext cx="1703630" cy="2642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1" y="398353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0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B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7799881" y="1334"/>
            <a:ext cx="1344367" cy="1376053"/>
            <a:chOff x="4791807" y="-4456"/>
            <a:chExt cx="4352441" cy="4455028"/>
          </a:xfrm>
        </p:grpSpPr>
        <p:sp>
          <p:nvSpPr>
            <p:cNvPr id="22" name="Flowchart: Merge 5"/>
            <p:cNvSpPr/>
            <p:nvPr userDrawn="1"/>
          </p:nvSpPr>
          <p:spPr>
            <a:xfrm>
              <a:off x="6505029" y="2889677"/>
              <a:ext cx="2639219" cy="156089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31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3" name="Flowchart: Merge 5"/>
            <p:cNvSpPr/>
            <p:nvPr userDrawn="1"/>
          </p:nvSpPr>
          <p:spPr>
            <a:xfrm>
              <a:off x="5385642" y="-4456"/>
              <a:ext cx="3758074" cy="34680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4" name="Flowchart: Merge 5"/>
            <p:cNvSpPr/>
            <p:nvPr userDrawn="1"/>
          </p:nvSpPr>
          <p:spPr>
            <a:xfrm>
              <a:off x="4791807" y="205"/>
              <a:ext cx="1703630" cy="2642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155-DB89-4FA4-86E4-32B88AB29D8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C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7799881" y="1334"/>
            <a:ext cx="1344367" cy="1376053"/>
            <a:chOff x="4791807" y="-4456"/>
            <a:chExt cx="4352441" cy="4455028"/>
          </a:xfrm>
        </p:grpSpPr>
        <p:sp>
          <p:nvSpPr>
            <p:cNvPr id="22" name="Flowchart: Merge 5"/>
            <p:cNvSpPr/>
            <p:nvPr userDrawn="1"/>
          </p:nvSpPr>
          <p:spPr>
            <a:xfrm>
              <a:off x="6505029" y="2889677"/>
              <a:ext cx="2639219" cy="156089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31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3" name="Flowchart: Merge 5"/>
            <p:cNvSpPr/>
            <p:nvPr userDrawn="1"/>
          </p:nvSpPr>
          <p:spPr>
            <a:xfrm>
              <a:off x="5385642" y="-4456"/>
              <a:ext cx="3758074" cy="34680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4" name="Flowchart: Merge 5"/>
            <p:cNvSpPr/>
            <p:nvPr userDrawn="1"/>
          </p:nvSpPr>
          <p:spPr>
            <a:xfrm>
              <a:off x="4791807" y="205"/>
              <a:ext cx="1703630" cy="2642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1640-1600-4229-982D-328B62D63519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3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"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80000">
              <a:schemeClr val="bg2">
                <a:lumMod val="60000"/>
                <a:lumOff val="4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lowchart: Merge 5"/>
          <p:cNvSpPr/>
          <p:nvPr userDrawn="1"/>
        </p:nvSpPr>
        <p:spPr>
          <a:xfrm>
            <a:off x="4027887" y="-981"/>
            <a:ext cx="2455925" cy="27046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" h="12578">
                <a:moveTo>
                  <a:pt x="0" y="0"/>
                </a:moveTo>
                <a:lnTo>
                  <a:pt x="9703" y="2578"/>
                </a:lnTo>
                <a:lnTo>
                  <a:pt x="5663" y="1257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3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Flowchart: Merge 5"/>
          <p:cNvSpPr/>
          <p:nvPr userDrawn="1"/>
        </p:nvSpPr>
        <p:spPr>
          <a:xfrm>
            <a:off x="4319216" y="5302531"/>
            <a:ext cx="2965230" cy="15639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0 w 4368"/>
              <a:gd name="connsiteY0" fmla="*/ 0 h 12397"/>
              <a:gd name="connsiteX1" fmla="*/ 4368 w 4368"/>
              <a:gd name="connsiteY1" fmla="*/ 4447 h 12397"/>
              <a:gd name="connsiteX2" fmla="*/ 204 w 4368"/>
              <a:gd name="connsiteY2" fmla="*/ 12397 h 12397"/>
              <a:gd name="connsiteX3" fmla="*/ 0 w 4368"/>
              <a:gd name="connsiteY3" fmla="*/ 0 h 12397"/>
              <a:gd name="connsiteX0" fmla="*/ 0 w 9029"/>
              <a:gd name="connsiteY0" fmla="*/ 0 h 10000"/>
              <a:gd name="connsiteX1" fmla="*/ 9029 w 9029"/>
              <a:gd name="connsiteY1" fmla="*/ 526 h 10000"/>
              <a:gd name="connsiteX2" fmla="*/ 467 w 9029"/>
              <a:gd name="connsiteY2" fmla="*/ 10000 h 10000"/>
              <a:gd name="connsiteX3" fmla="*/ 0 w 9029"/>
              <a:gd name="connsiteY3" fmla="*/ 0 h 10000"/>
              <a:gd name="connsiteX0" fmla="*/ 0 w 11571"/>
              <a:gd name="connsiteY0" fmla="*/ 0 h 8527"/>
              <a:gd name="connsiteX1" fmla="*/ 10000 w 11571"/>
              <a:gd name="connsiteY1" fmla="*/ 526 h 8527"/>
              <a:gd name="connsiteX2" fmla="*/ 11571 w 11571"/>
              <a:gd name="connsiteY2" fmla="*/ 8527 h 8527"/>
              <a:gd name="connsiteX3" fmla="*/ 0 w 11571"/>
              <a:gd name="connsiteY3" fmla="*/ 0 h 8527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258"/>
              <a:gd name="connsiteY0" fmla="*/ 0 h 10216"/>
              <a:gd name="connsiteX1" fmla="*/ 8900 w 10258"/>
              <a:gd name="connsiteY1" fmla="*/ 833 h 10216"/>
              <a:gd name="connsiteX2" fmla="*/ 10258 w 10258"/>
              <a:gd name="connsiteY2" fmla="*/ 10216 h 10216"/>
              <a:gd name="connsiteX3" fmla="*/ 0 w 10258"/>
              <a:gd name="connsiteY3" fmla="*/ 0 h 10216"/>
              <a:gd name="connsiteX0" fmla="*/ 0 w 9845"/>
              <a:gd name="connsiteY0" fmla="*/ 0 h 9892"/>
              <a:gd name="connsiteX1" fmla="*/ 8900 w 9845"/>
              <a:gd name="connsiteY1" fmla="*/ 833 h 9892"/>
              <a:gd name="connsiteX2" fmla="*/ 9845 w 9845"/>
              <a:gd name="connsiteY2" fmla="*/ 9892 h 9892"/>
              <a:gd name="connsiteX3" fmla="*/ 0 w 9845"/>
              <a:gd name="connsiteY3" fmla="*/ 0 h 9892"/>
              <a:gd name="connsiteX0" fmla="*/ 0 w 13079"/>
              <a:gd name="connsiteY0" fmla="*/ 0 h 10000"/>
              <a:gd name="connsiteX1" fmla="*/ 13079 w 13079"/>
              <a:gd name="connsiteY1" fmla="*/ 6926 h 10000"/>
              <a:gd name="connsiteX2" fmla="*/ 10000 w 13079"/>
              <a:gd name="connsiteY2" fmla="*/ 10000 h 10000"/>
              <a:gd name="connsiteX3" fmla="*/ 0 w 13079"/>
              <a:gd name="connsiteY3" fmla="*/ 0 h 10000"/>
              <a:gd name="connsiteX0" fmla="*/ 0 w 10247"/>
              <a:gd name="connsiteY0" fmla="*/ 0 h 10000"/>
              <a:gd name="connsiteX1" fmla="*/ 10247 w 10247"/>
              <a:gd name="connsiteY1" fmla="*/ 2724 h 10000"/>
              <a:gd name="connsiteX2" fmla="*/ 10000 w 10247"/>
              <a:gd name="connsiteY2" fmla="*/ 10000 h 10000"/>
              <a:gd name="connsiteX3" fmla="*/ 0 w 10247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9793"/>
              <a:gd name="connsiteY0" fmla="*/ 2924 h 5830"/>
              <a:gd name="connsiteX1" fmla="*/ 19793 w 19793"/>
              <a:gd name="connsiteY1" fmla="*/ 0 h 5830"/>
              <a:gd name="connsiteX2" fmla="*/ 15035 w 19793"/>
              <a:gd name="connsiteY2" fmla="*/ 5830 h 5830"/>
              <a:gd name="connsiteX3" fmla="*/ 0 w 19793"/>
              <a:gd name="connsiteY3" fmla="*/ 2924 h 5830"/>
              <a:gd name="connsiteX0" fmla="*/ 0 w 10000"/>
              <a:gd name="connsiteY0" fmla="*/ 5015 h 9532"/>
              <a:gd name="connsiteX1" fmla="*/ 10000 w 10000"/>
              <a:gd name="connsiteY1" fmla="*/ 0 h 9532"/>
              <a:gd name="connsiteX2" fmla="*/ 5688 w 10000"/>
              <a:gd name="connsiteY2" fmla="*/ 9532 h 9532"/>
              <a:gd name="connsiteX3" fmla="*/ 0 w 10000"/>
              <a:gd name="connsiteY3" fmla="*/ 5015 h 9532"/>
              <a:gd name="connsiteX0" fmla="*/ 0 w 10053"/>
              <a:gd name="connsiteY0" fmla="*/ 5212 h 9951"/>
              <a:gd name="connsiteX1" fmla="*/ 10053 w 10053"/>
              <a:gd name="connsiteY1" fmla="*/ 0 h 9951"/>
              <a:gd name="connsiteX2" fmla="*/ 5688 w 10053"/>
              <a:gd name="connsiteY2" fmla="*/ 9951 h 9951"/>
              <a:gd name="connsiteX3" fmla="*/ 0 w 10053"/>
              <a:gd name="connsiteY3" fmla="*/ 5212 h 9951"/>
              <a:gd name="connsiteX0" fmla="*/ 1379 w 11379"/>
              <a:gd name="connsiteY0" fmla="*/ 5238 h 10194"/>
              <a:gd name="connsiteX1" fmla="*/ 11379 w 11379"/>
              <a:gd name="connsiteY1" fmla="*/ 0 h 10194"/>
              <a:gd name="connsiteX2" fmla="*/ 7037 w 11379"/>
              <a:gd name="connsiteY2" fmla="*/ 10000 h 10194"/>
              <a:gd name="connsiteX3" fmla="*/ 0 w 11379"/>
              <a:gd name="connsiteY3" fmla="*/ 9958 h 10194"/>
              <a:gd name="connsiteX4" fmla="*/ 1379 w 11379"/>
              <a:gd name="connsiteY4" fmla="*/ 5238 h 10194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0 w 13506"/>
              <a:gd name="connsiteY0" fmla="*/ 7014 h 10000"/>
              <a:gd name="connsiteX1" fmla="*/ 13506 w 13506"/>
              <a:gd name="connsiteY1" fmla="*/ 0 h 10000"/>
              <a:gd name="connsiteX2" fmla="*/ 9164 w 13506"/>
              <a:gd name="connsiteY2" fmla="*/ 10000 h 10000"/>
              <a:gd name="connsiteX3" fmla="*/ 2127 w 13506"/>
              <a:gd name="connsiteY3" fmla="*/ 9958 h 10000"/>
              <a:gd name="connsiteX4" fmla="*/ 0 w 13506"/>
              <a:gd name="connsiteY4" fmla="*/ 701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6" h="10000">
                <a:moveTo>
                  <a:pt x="0" y="7014"/>
                </a:moveTo>
                <a:lnTo>
                  <a:pt x="13506" y="0"/>
                </a:lnTo>
                <a:lnTo>
                  <a:pt x="9164" y="10000"/>
                </a:lnTo>
                <a:lnTo>
                  <a:pt x="2127" y="9958"/>
                </a:lnTo>
                <a:lnTo>
                  <a:pt x="0" y="7014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13000">
                <a:schemeClr val="bg2"/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4775661"/>
            <a:ext cx="4505205" cy="25304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Add name, Title, Department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lint_Neill_logotag_cmyk-0.85.100.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44" y="6212219"/>
            <a:ext cx="1368000" cy="431705"/>
          </a:xfrm>
          <a:prstGeom prst="rect">
            <a:avLst/>
          </a:prstGeom>
        </p:spPr>
      </p:pic>
      <p:pic>
        <p:nvPicPr>
          <p:cNvPr id="3075" name="Picture 3" descr="C:\Documents and Settings\LODU\Desktop\PowerPoint Images\A\A Bridge (Severn, UK) 002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05049" y="7040"/>
            <a:ext cx="5562600" cy="6677025"/>
          </a:xfrm>
          <a:prstGeom prst="rect">
            <a:avLst/>
          </a:prstGeom>
          <a:noFill/>
        </p:spPr>
      </p:pic>
      <p:sp>
        <p:nvSpPr>
          <p:cNvPr id="21" name="Picture Placeholder 20"/>
          <p:cNvSpPr>
            <a:spLocks noGrp="1"/>
          </p:cNvSpPr>
          <p:nvPr>
            <p:ph type="pic" sz="quarter" idx="28" hasCustomPrompt="1"/>
          </p:nvPr>
        </p:nvSpPr>
        <p:spPr>
          <a:xfrm>
            <a:off x="3605213" y="6350"/>
            <a:ext cx="5538787" cy="66770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on icon to insert image 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3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37F0-D5FE-48FB-A9B2-0E790DDFC791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140271" y="613505"/>
            <a:ext cx="1424997" cy="84580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6129599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6129596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612959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S:\Flint Neill\ADM\library\Pictures + Images\F&amp;N Projects\Library\Masts-Towers &amp; Chimneys\Belmont\Belmont 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784" y="427779"/>
            <a:ext cx="1771318" cy="5576400"/>
          </a:xfrm>
          <a:prstGeom prst="rect">
            <a:avLst/>
          </a:prstGeom>
          <a:noFill/>
        </p:spPr>
      </p:pic>
      <p:sp>
        <p:nvSpPr>
          <p:cNvPr id="11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926784" y="424252"/>
            <a:ext cx="1771200" cy="5576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icon to insert image 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0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79C-71D0-42D9-AAB3-BA02DCA3FAD4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952652" y="1695151"/>
            <a:ext cx="3589465" cy="84580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26"/>
          </p:nvPr>
        </p:nvSpPr>
        <p:spPr>
          <a:xfrm>
            <a:off x="419821" y="1460744"/>
            <a:ext cx="3946462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 descr="PPTImage8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770470" y="1465897"/>
            <a:ext cx="3949207" cy="4520635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27" hasCustomPrompt="1"/>
          </p:nvPr>
        </p:nvSpPr>
        <p:spPr>
          <a:xfrm>
            <a:off x="4774984" y="1465897"/>
            <a:ext cx="3949200" cy="4521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icon to insert image 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3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335930" y="-980"/>
            <a:ext cx="1576087" cy="6408179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576087"/>
              <a:gd name="connsiteY0" fmla="*/ 4238977 h 5147588"/>
              <a:gd name="connsiteX1" fmla="*/ 1576087 w 1576087"/>
              <a:gd name="connsiteY1" fmla="*/ 0 h 5147588"/>
              <a:gd name="connsiteX2" fmla="*/ 372319 w 1576087"/>
              <a:gd name="connsiteY2" fmla="*/ 5147588 h 5147588"/>
              <a:gd name="connsiteX3" fmla="*/ 0 w 1576087"/>
              <a:gd name="connsiteY3" fmla="*/ 4238977 h 5147588"/>
              <a:gd name="connsiteX0" fmla="*/ 0 w 1576087"/>
              <a:gd name="connsiteY0" fmla="*/ 4238977 h 4933456"/>
              <a:gd name="connsiteX1" fmla="*/ 1576087 w 1576087"/>
              <a:gd name="connsiteY1" fmla="*/ 0 h 4933456"/>
              <a:gd name="connsiteX2" fmla="*/ 430193 w 1576087"/>
              <a:gd name="connsiteY2" fmla="*/ 4933456 h 4933456"/>
              <a:gd name="connsiteX3" fmla="*/ 0 w 1576087"/>
              <a:gd name="connsiteY3" fmla="*/ 4238977 h 4933456"/>
              <a:gd name="connsiteX0" fmla="*/ 0 w 1576087"/>
              <a:gd name="connsiteY0" fmla="*/ 4238977 h 4806134"/>
              <a:gd name="connsiteX1" fmla="*/ 1576087 w 1576087"/>
              <a:gd name="connsiteY1" fmla="*/ 0 h 4806134"/>
              <a:gd name="connsiteX2" fmla="*/ 453342 w 1576087"/>
              <a:gd name="connsiteY2" fmla="*/ 4806134 h 4806134"/>
              <a:gd name="connsiteX3" fmla="*/ 0 w 1576087"/>
              <a:gd name="connsiteY3" fmla="*/ 4238977 h 48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6087" h="4806134">
                <a:moveTo>
                  <a:pt x="0" y="4238977"/>
                </a:moveTo>
                <a:lnTo>
                  <a:pt x="1576087" y="0"/>
                </a:lnTo>
                <a:lnTo>
                  <a:pt x="453342" y="4806134"/>
                </a:lnTo>
                <a:lnTo>
                  <a:pt x="0" y="4238977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E22C-26F3-4D0E-A47D-C3C0C9B8EAA6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82863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933561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384260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834959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3285657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736356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4187052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38811" y="593123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Agenda</a:t>
            </a:r>
            <a:r>
              <a:rPr lang="da-DK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4637179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Rectangle 10"/>
          <p:cNvSpPr/>
          <p:nvPr userDrawn="1"/>
        </p:nvSpPr>
        <p:spPr>
          <a:xfrm>
            <a:off x="6605286" y="3705491"/>
            <a:ext cx="2363166" cy="1585397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576087"/>
              <a:gd name="connsiteY0" fmla="*/ 4238977 h 5147588"/>
              <a:gd name="connsiteX1" fmla="*/ 1576087 w 1576087"/>
              <a:gd name="connsiteY1" fmla="*/ 0 h 5147588"/>
              <a:gd name="connsiteX2" fmla="*/ 372319 w 1576087"/>
              <a:gd name="connsiteY2" fmla="*/ 5147588 h 5147588"/>
              <a:gd name="connsiteX3" fmla="*/ 0 w 1576087"/>
              <a:gd name="connsiteY3" fmla="*/ 4238977 h 5147588"/>
              <a:gd name="connsiteX0" fmla="*/ 0 w 1576087"/>
              <a:gd name="connsiteY0" fmla="*/ 4238977 h 4933456"/>
              <a:gd name="connsiteX1" fmla="*/ 1576087 w 1576087"/>
              <a:gd name="connsiteY1" fmla="*/ 0 h 4933456"/>
              <a:gd name="connsiteX2" fmla="*/ 430193 w 1576087"/>
              <a:gd name="connsiteY2" fmla="*/ 4933456 h 4933456"/>
              <a:gd name="connsiteX3" fmla="*/ 0 w 1576087"/>
              <a:gd name="connsiteY3" fmla="*/ 4238977 h 4933456"/>
              <a:gd name="connsiteX0" fmla="*/ 0 w 3312289"/>
              <a:gd name="connsiteY0" fmla="*/ 1518926 h 2213405"/>
              <a:gd name="connsiteX1" fmla="*/ 3312289 w 3312289"/>
              <a:gd name="connsiteY1" fmla="*/ 0 h 2213405"/>
              <a:gd name="connsiteX2" fmla="*/ 430193 w 3312289"/>
              <a:gd name="connsiteY2" fmla="*/ 2213405 h 2213405"/>
              <a:gd name="connsiteX3" fmla="*/ 0 w 3312289"/>
              <a:gd name="connsiteY3" fmla="*/ 1518926 h 2213405"/>
              <a:gd name="connsiteX0" fmla="*/ 981918 w 2882096"/>
              <a:gd name="connsiteY0" fmla="*/ 870744 h 2213405"/>
              <a:gd name="connsiteX1" fmla="*/ 2882096 w 2882096"/>
              <a:gd name="connsiteY1" fmla="*/ 0 h 2213405"/>
              <a:gd name="connsiteX2" fmla="*/ 0 w 2882096"/>
              <a:gd name="connsiteY2" fmla="*/ 2213405 h 2213405"/>
              <a:gd name="connsiteX3" fmla="*/ 981918 w 2882096"/>
              <a:gd name="connsiteY3" fmla="*/ 870744 h 2213405"/>
              <a:gd name="connsiteX0" fmla="*/ 0 w 1900178"/>
              <a:gd name="connsiteY0" fmla="*/ 870744 h 1096448"/>
              <a:gd name="connsiteX1" fmla="*/ 1900178 w 1900178"/>
              <a:gd name="connsiteY1" fmla="*/ 0 h 1096448"/>
              <a:gd name="connsiteX2" fmla="*/ 881606 w 1900178"/>
              <a:gd name="connsiteY2" fmla="*/ 1096448 h 1096448"/>
              <a:gd name="connsiteX3" fmla="*/ 0 w 1900178"/>
              <a:gd name="connsiteY3" fmla="*/ 870744 h 1096448"/>
              <a:gd name="connsiteX0" fmla="*/ 0 w 1969626"/>
              <a:gd name="connsiteY0" fmla="*/ 986491 h 1096448"/>
              <a:gd name="connsiteX1" fmla="*/ 1969626 w 1969626"/>
              <a:gd name="connsiteY1" fmla="*/ 0 h 1096448"/>
              <a:gd name="connsiteX2" fmla="*/ 951054 w 1969626"/>
              <a:gd name="connsiteY2" fmla="*/ 1096448 h 1096448"/>
              <a:gd name="connsiteX3" fmla="*/ 0 w 1969626"/>
              <a:gd name="connsiteY3" fmla="*/ 986491 h 1096448"/>
              <a:gd name="connsiteX0" fmla="*/ 0 w 1969626"/>
              <a:gd name="connsiteY0" fmla="*/ 986491 h 986491"/>
              <a:gd name="connsiteX1" fmla="*/ 1969626 w 1969626"/>
              <a:gd name="connsiteY1" fmla="*/ 0 h 986491"/>
              <a:gd name="connsiteX2" fmla="*/ 1842305 w 1969626"/>
              <a:gd name="connsiteY2" fmla="*/ 807081 h 986491"/>
              <a:gd name="connsiteX3" fmla="*/ 0 w 1969626"/>
              <a:gd name="connsiteY3" fmla="*/ 986491 h 986491"/>
              <a:gd name="connsiteX0" fmla="*/ 0 w 2137459"/>
              <a:gd name="connsiteY0" fmla="*/ 1079089 h 1079089"/>
              <a:gd name="connsiteX1" fmla="*/ 2137459 w 2137459"/>
              <a:gd name="connsiteY1" fmla="*/ 0 h 1079089"/>
              <a:gd name="connsiteX2" fmla="*/ 1842305 w 2137459"/>
              <a:gd name="connsiteY2" fmla="*/ 899679 h 1079089"/>
              <a:gd name="connsiteX3" fmla="*/ 0 w 2137459"/>
              <a:gd name="connsiteY3" fmla="*/ 1079089 h 1079089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068012 w 2363166"/>
              <a:gd name="connsiteY2" fmla="*/ 899679 h 1189048"/>
              <a:gd name="connsiteX3" fmla="*/ 0 w 2363166"/>
              <a:gd name="connsiteY3" fmla="*/ 1189048 h 1189048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189546 w 2363166"/>
              <a:gd name="connsiteY2" fmla="*/ 529289 h 1189048"/>
              <a:gd name="connsiteX3" fmla="*/ 0 w 2363166"/>
              <a:gd name="connsiteY3" fmla="*/ 1189048 h 1189048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282143 w 2363166"/>
              <a:gd name="connsiteY2" fmla="*/ 673973 h 1189048"/>
              <a:gd name="connsiteX3" fmla="*/ 0 w 2363166"/>
              <a:gd name="connsiteY3" fmla="*/ 1189048 h 118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6" h="1189048">
                <a:moveTo>
                  <a:pt x="0" y="1189048"/>
                </a:moveTo>
                <a:lnTo>
                  <a:pt x="2363166" y="0"/>
                </a:lnTo>
                <a:lnTo>
                  <a:pt x="2282143" y="673973"/>
                </a:lnTo>
                <a:lnTo>
                  <a:pt x="0" y="1189048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5406583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9" name="Picture 18" descr="PPTImage1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294534" y="-15494"/>
            <a:ext cx="3863980" cy="6858000"/>
          </a:xfrm>
          <a:prstGeom prst="rect">
            <a:avLst/>
          </a:prstGeom>
        </p:spPr>
      </p:pic>
      <p:sp>
        <p:nvSpPr>
          <p:cNvPr id="32" name="Picture Placeholder 31"/>
          <p:cNvSpPr>
            <a:spLocks noGrp="1"/>
          </p:cNvSpPr>
          <p:nvPr>
            <p:ph type="pic" sz="quarter" idx="28" hasCustomPrompt="1"/>
          </p:nvPr>
        </p:nvSpPr>
        <p:spPr>
          <a:xfrm>
            <a:off x="5335930" y="0"/>
            <a:ext cx="3862800" cy="6858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icon to insert image 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1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A479B68-6DA9-4D6E-8F6C-9135BB4B39FA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391901" y="-15055"/>
            <a:ext cx="3758606" cy="6880595"/>
            <a:chOff x="5385642" y="-11293"/>
            <a:chExt cx="3758606" cy="5160446"/>
          </a:xfrm>
        </p:grpSpPr>
        <p:sp>
          <p:nvSpPr>
            <p:cNvPr id="17" name="Flowchart: Merge 5"/>
            <p:cNvSpPr/>
            <p:nvPr userDrawn="1"/>
          </p:nvSpPr>
          <p:spPr>
            <a:xfrm>
              <a:off x="6511510" y="2867801"/>
              <a:ext cx="1058620" cy="22813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345"/>
                <a:gd name="connsiteY0" fmla="*/ 0 h 15093"/>
                <a:gd name="connsiteX1" fmla="*/ 20345 w 20345"/>
                <a:gd name="connsiteY1" fmla="*/ 4023 h 15093"/>
                <a:gd name="connsiteX2" fmla="*/ 16175 w 20345"/>
                <a:gd name="connsiteY2" fmla="*/ 15093 h 15093"/>
                <a:gd name="connsiteX3" fmla="*/ 0 w 20345"/>
                <a:gd name="connsiteY3" fmla="*/ 0 h 15093"/>
                <a:gd name="connsiteX0" fmla="*/ 0 w 26863"/>
                <a:gd name="connsiteY0" fmla="*/ 0 h 12182"/>
                <a:gd name="connsiteX1" fmla="*/ 20345 w 26863"/>
                <a:gd name="connsiteY1" fmla="*/ 4023 h 12182"/>
                <a:gd name="connsiteX2" fmla="*/ 26863 w 26863"/>
                <a:gd name="connsiteY2" fmla="*/ 12182 h 12182"/>
                <a:gd name="connsiteX3" fmla="*/ 0 w 26863"/>
                <a:gd name="connsiteY3" fmla="*/ 0 h 12182"/>
                <a:gd name="connsiteX0" fmla="*/ 0 w 22445"/>
                <a:gd name="connsiteY0" fmla="*/ 8068 h 8159"/>
                <a:gd name="connsiteX1" fmla="*/ 15927 w 22445"/>
                <a:gd name="connsiteY1" fmla="*/ 0 h 8159"/>
                <a:gd name="connsiteX2" fmla="*/ 22445 w 22445"/>
                <a:gd name="connsiteY2" fmla="*/ 8159 h 8159"/>
                <a:gd name="connsiteX3" fmla="*/ 0 w 22445"/>
                <a:gd name="connsiteY3" fmla="*/ 8068 h 8159"/>
                <a:gd name="connsiteX0" fmla="*/ 0 w 10000"/>
                <a:gd name="connsiteY0" fmla="*/ 9764 h 9876"/>
                <a:gd name="connsiteX1" fmla="*/ 7657 w 10000"/>
                <a:gd name="connsiteY1" fmla="*/ 0 h 9876"/>
                <a:gd name="connsiteX2" fmla="*/ 10000 w 10000"/>
                <a:gd name="connsiteY2" fmla="*/ 9876 h 9876"/>
                <a:gd name="connsiteX3" fmla="*/ 0 w 10000"/>
                <a:gd name="connsiteY3" fmla="*/ 9764 h 9876"/>
                <a:gd name="connsiteX0" fmla="*/ 0 w 9118"/>
                <a:gd name="connsiteY0" fmla="*/ 9887 h 9887"/>
                <a:gd name="connsiteX1" fmla="*/ 7657 w 9118"/>
                <a:gd name="connsiteY1" fmla="*/ 0 h 9887"/>
                <a:gd name="connsiteX2" fmla="*/ 9118 w 9118"/>
                <a:gd name="connsiteY2" fmla="*/ 9874 h 9887"/>
                <a:gd name="connsiteX3" fmla="*/ 0 w 9118"/>
                <a:gd name="connsiteY3" fmla="*/ 9887 h 9887"/>
                <a:gd name="connsiteX0" fmla="*/ 0 w 10374"/>
                <a:gd name="connsiteY0" fmla="*/ 10000 h 10114"/>
                <a:gd name="connsiteX1" fmla="*/ 8398 w 10374"/>
                <a:gd name="connsiteY1" fmla="*/ 0 h 10114"/>
                <a:gd name="connsiteX2" fmla="*/ 10374 w 10374"/>
                <a:gd name="connsiteY2" fmla="*/ 10114 h 10114"/>
                <a:gd name="connsiteX3" fmla="*/ 0 w 10374"/>
                <a:gd name="connsiteY3" fmla="*/ 10000 h 10114"/>
                <a:gd name="connsiteX0" fmla="*/ 0 w 6309"/>
                <a:gd name="connsiteY0" fmla="*/ 10085 h 10114"/>
                <a:gd name="connsiteX1" fmla="*/ 4333 w 6309"/>
                <a:gd name="connsiteY1" fmla="*/ 0 h 10114"/>
                <a:gd name="connsiteX2" fmla="*/ 6309 w 6309"/>
                <a:gd name="connsiteY2" fmla="*/ 10114 h 10114"/>
                <a:gd name="connsiteX3" fmla="*/ 0 w 6309"/>
                <a:gd name="connsiteY3" fmla="*/ 10085 h 10114"/>
                <a:gd name="connsiteX0" fmla="*/ 0 w 10000"/>
                <a:gd name="connsiteY0" fmla="*/ 8590 h 8619"/>
                <a:gd name="connsiteX1" fmla="*/ 7321 w 10000"/>
                <a:gd name="connsiteY1" fmla="*/ 0 h 8619"/>
                <a:gd name="connsiteX2" fmla="*/ 10000 w 10000"/>
                <a:gd name="connsiteY2" fmla="*/ 8619 h 8619"/>
                <a:gd name="connsiteX3" fmla="*/ 0 w 10000"/>
                <a:gd name="connsiteY3" fmla="*/ 8590 h 8619"/>
                <a:gd name="connsiteX0" fmla="*/ 0 w 10070"/>
                <a:gd name="connsiteY0" fmla="*/ 9480 h 10000"/>
                <a:gd name="connsiteX1" fmla="*/ 7391 w 10070"/>
                <a:gd name="connsiteY1" fmla="*/ 0 h 10000"/>
                <a:gd name="connsiteX2" fmla="*/ 10070 w 10070"/>
                <a:gd name="connsiteY2" fmla="*/ 10000 h 10000"/>
                <a:gd name="connsiteX3" fmla="*/ 0 w 10070"/>
                <a:gd name="connsiteY3" fmla="*/ 9480 h 10000"/>
                <a:gd name="connsiteX0" fmla="*/ 0 w 10000"/>
                <a:gd name="connsiteY0" fmla="*/ 10014 h 10014"/>
                <a:gd name="connsiteX1" fmla="*/ 7321 w 10000"/>
                <a:gd name="connsiteY1" fmla="*/ 0 h 10014"/>
                <a:gd name="connsiteX2" fmla="*/ 10000 w 10000"/>
                <a:gd name="connsiteY2" fmla="*/ 10000 h 10014"/>
                <a:gd name="connsiteX3" fmla="*/ 0 w 10000"/>
                <a:gd name="connsiteY3" fmla="*/ 10014 h 10014"/>
                <a:gd name="connsiteX0" fmla="*/ 0 w 10000"/>
                <a:gd name="connsiteY0" fmla="*/ 19144 h 19144"/>
                <a:gd name="connsiteX1" fmla="*/ 4918 w 10000"/>
                <a:gd name="connsiteY1" fmla="*/ 0 h 19144"/>
                <a:gd name="connsiteX2" fmla="*/ 10000 w 10000"/>
                <a:gd name="connsiteY2" fmla="*/ 19130 h 19144"/>
                <a:gd name="connsiteX3" fmla="*/ 0 w 10000"/>
                <a:gd name="connsiteY3" fmla="*/ 19144 h 19144"/>
                <a:gd name="connsiteX0" fmla="*/ 0 w 11428"/>
                <a:gd name="connsiteY0" fmla="*/ 19144 h 19144"/>
                <a:gd name="connsiteX1" fmla="*/ 4918 w 11428"/>
                <a:gd name="connsiteY1" fmla="*/ 0 h 19144"/>
                <a:gd name="connsiteX2" fmla="*/ 11428 w 11428"/>
                <a:gd name="connsiteY2" fmla="*/ 18984 h 19144"/>
                <a:gd name="connsiteX3" fmla="*/ 0 w 11428"/>
                <a:gd name="connsiteY3" fmla="*/ 19144 h 19144"/>
                <a:gd name="connsiteX0" fmla="*/ 0 w 11289"/>
                <a:gd name="connsiteY0" fmla="*/ 19144 h 19144"/>
                <a:gd name="connsiteX1" fmla="*/ 4918 w 11289"/>
                <a:gd name="connsiteY1" fmla="*/ 0 h 19144"/>
                <a:gd name="connsiteX2" fmla="*/ 11289 w 11289"/>
                <a:gd name="connsiteY2" fmla="*/ 19130 h 19144"/>
                <a:gd name="connsiteX3" fmla="*/ 0 w 11289"/>
                <a:gd name="connsiteY3" fmla="*/ 19144 h 19144"/>
                <a:gd name="connsiteX0" fmla="*/ 1107 w 6371"/>
                <a:gd name="connsiteY0" fmla="*/ 19144 h 19144"/>
                <a:gd name="connsiteX1" fmla="*/ 0 w 6371"/>
                <a:gd name="connsiteY1" fmla="*/ 0 h 19144"/>
                <a:gd name="connsiteX2" fmla="*/ 6371 w 6371"/>
                <a:gd name="connsiteY2" fmla="*/ 19130 h 19144"/>
                <a:gd name="connsiteX3" fmla="*/ 1107 w 6371"/>
                <a:gd name="connsiteY3" fmla="*/ 19144 h 1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" h="19144">
                  <a:moveTo>
                    <a:pt x="1107" y="19144"/>
                  </a:moveTo>
                  <a:lnTo>
                    <a:pt x="0" y="0"/>
                  </a:lnTo>
                  <a:lnTo>
                    <a:pt x="6371" y="19130"/>
                  </a:lnTo>
                  <a:lnTo>
                    <a:pt x="1107" y="1914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3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8" name="Flowchart: Merge 5"/>
            <p:cNvSpPr/>
            <p:nvPr userDrawn="1"/>
          </p:nvSpPr>
          <p:spPr>
            <a:xfrm>
              <a:off x="5385642" y="-4456"/>
              <a:ext cx="3758074" cy="34680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65000">
                  <a:schemeClr val="bg2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9" name="Flowchart: Merge 5"/>
            <p:cNvSpPr/>
            <p:nvPr userDrawn="1"/>
          </p:nvSpPr>
          <p:spPr>
            <a:xfrm>
              <a:off x="5391900" y="-11293"/>
              <a:ext cx="900928" cy="26535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  <a:gd name="connsiteX0" fmla="*/ 4466 w 8575"/>
                <a:gd name="connsiteY0" fmla="*/ 0 h 15464"/>
                <a:gd name="connsiteX1" fmla="*/ 8575 w 8575"/>
                <a:gd name="connsiteY1" fmla="*/ 4244 h 15464"/>
                <a:gd name="connsiteX2" fmla="*/ 0 w 8575"/>
                <a:gd name="connsiteY2" fmla="*/ 15464 h 15464"/>
                <a:gd name="connsiteX3" fmla="*/ 4466 w 8575"/>
                <a:gd name="connsiteY3" fmla="*/ 0 h 15464"/>
                <a:gd name="connsiteX0" fmla="*/ 5208 w 8164"/>
                <a:gd name="connsiteY0" fmla="*/ 0 h 10000"/>
                <a:gd name="connsiteX1" fmla="*/ 8164 w 8164"/>
                <a:gd name="connsiteY1" fmla="*/ 4096 h 10000"/>
                <a:gd name="connsiteX2" fmla="*/ 0 w 8164"/>
                <a:gd name="connsiteY2" fmla="*/ 10000 h 10000"/>
                <a:gd name="connsiteX3" fmla="*/ 5208 w 816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" h="10000">
                  <a:moveTo>
                    <a:pt x="5208" y="0"/>
                  </a:moveTo>
                  <a:lnTo>
                    <a:pt x="8164" y="4096"/>
                  </a:lnTo>
                  <a:lnTo>
                    <a:pt x="0" y="10000"/>
                  </a:lnTo>
                  <a:lnTo>
                    <a:pt x="5208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6">
                    <a:lumMod val="40000"/>
                    <a:lumOff val="60000"/>
                  </a:schemeClr>
                </a:gs>
                <a:gs pos="31000">
                  <a:srgbClr val="E3DDD7"/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6" name="Flowchart: Merge 5"/>
            <p:cNvSpPr/>
            <p:nvPr userDrawn="1"/>
          </p:nvSpPr>
          <p:spPr>
            <a:xfrm>
              <a:off x="6505029" y="2867905"/>
              <a:ext cx="2639219" cy="71019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  <a:gd name="connsiteX0" fmla="*/ 0 w 10044"/>
                <a:gd name="connsiteY0" fmla="*/ 0 h 5069"/>
                <a:gd name="connsiteX1" fmla="*/ 10044 w 10044"/>
                <a:gd name="connsiteY1" fmla="*/ 3627 h 5069"/>
                <a:gd name="connsiteX2" fmla="*/ 2124 w 10044"/>
                <a:gd name="connsiteY2" fmla="*/ 5069 h 5069"/>
                <a:gd name="connsiteX3" fmla="*/ 0 w 10044"/>
                <a:gd name="connsiteY3" fmla="*/ 0 h 5069"/>
                <a:gd name="connsiteX0" fmla="*/ 0 w 10000"/>
                <a:gd name="connsiteY0" fmla="*/ 0 h 8976"/>
                <a:gd name="connsiteX1" fmla="*/ 10000 w 10000"/>
                <a:gd name="connsiteY1" fmla="*/ 7155 h 8976"/>
                <a:gd name="connsiteX2" fmla="*/ 1348 w 10000"/>
                <a:gd name="connsiteY2" fmla="*/ 8976 h 8976"/>
                <a:gd name="connsiteX3" fmla="*/ 0 w 10000"/>
                <a:gd name="connsiteY3" fmla="*/ 0 h 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8976">
                  <a:moveTo>
                    <a:pt x="0" y="0"/>
                  </a:moveTo>
                  <a:lnTo>
                    <a:pt x="10000" y="7155"/>
                  </a:lnTo>
                  <a:lnTo>
                    <a:pt x="1348" y="897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14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PTImage9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159" y="-29028"/>
            <a:ext cx="3758400" cy="4619897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0" name="Picture 19" descr="Flint_Neill_logotag_cmyk-0.85.100.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44" y="6212219"/>
            <a:ext cx="1368000" cy="431705"/>
          </a:xfrm>
          <a:prstGeom prst="rect">
            <a:avLst/>
          </a:prstGeom>
        </p:spPr>
      </p:pic>
      <p:sp>
        <p:nvSpPr>
          <p:cNvPr id="24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5385600" y="0"/>
            <a:ext cx="3758400" cy="461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icon to insert Image 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1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37FE01-D4C9-4D24-8964-749BB682FB92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6167425"/>
            <a:ext cx="0" cy="29544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Merge 5"/>
          <p:cNvSpPr/>
          <p:nvPr userDrawn="1"/>
        </p:nvSpPr>
        <p:spPr>
          <a:xfrm>
            <a:off x="4878729" y="-981"/>
            <a:ext cx="1605082" cy="27046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" h="12578">
                <a:moveTo>
                  <a:pt x="0" y="0"/>
                </a:moveTo>
                <a:lnTo>
                  <a:pt x="9703" y="2578"/>
                </a:lnTo>
                <a:lnTo>
                  <a:pt x="5663" y="1257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">
                <a:schemeClr val="accent5"/>
              </a:gs>
              <a:gs pos="36000">
                <a:schemeClr val="accent5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23" name="Flowchart: Merge 5"/>
          <p:cNvSpPr/>
          <p:nvPr userDrawn="1"/>
        </p:nvSpPr>
        <p:spPr>
          <a:xfrm>
            <a:off x="4319216" y="5302531"/>
            <a:ext cx="2965230" cy="15639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0 w 4368"/>
              <a:gd name="connsiteY0" fmla="*/ 0 h 12397"/>
              <a:gd name="connsiteX1" fmla="*/ 4368 w 4368"/>
              <a:gd name="connsiteY1" fmla="*/ 4447 h 12397"/>
              <a:gd name="connsiteX2" fmla="*/ 204 w 4368"/>
              <a:gd name="connsiteY2" fmla="*/ 12397 h 12397"/>
              <a:gd name="connsiteX3" fmla="*/ 0 w 4368"/>
              <a:gd name="connsiteY3" fmla="*/ 0 h 12397"/>
              <a:gd name="connsiteX0" fmla="*/ 0 w 9029"/>
              <a:gd name="connsiteY0" fmla="*/ 0 h 10000"/>
              <a:gd name="connsiteX1" fmla="*/ 9029 w 9029"/>
              <a:gd name="connsiteY1" fmla="*/ 526 h 10000"/>
              <a:gd name="connsiteX2" fmla="*/ 467 w 9029"/>
              <a:gd name="connsiteY2" fmla="*/ 10000 h 10000"/>
              <a:gd name="connsiteX3" fmla="*/ 0 w 9029"/>
              <a:gd name="connsiteY3" fmla="*/ 0 h 10000"/>
              <a:gd name="connsiteX0" fmla="*/ 0 w 11571"/>
              <a:gd name="connsiteY0" fmla="*/ 0 h 8527"/>
              <a:gd name="connsiteX1" fmla="*/ 10000 w 11571"/>
              <a:gd name="connsiteY1" fmla="*/ 526 h 8527"/>
              <a:gd name="connsiteX2" fmla="*/ 11571 w 11571"/>
              <a:gd name="connsiteY2" fmla="*/ 8527 h 8527"/>
              <a:gd name="connsiteX3" fmla="*/ 0 w 11571"/>
              <a:gd name="connsiteY3" fmla="*/ 0 h 8527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258"/>
              <a:gd name="connsiteY0" fmla="*/ 0 h 10216"/>
              <a:gd name="connsiteX1" fmla="*/ 8900 w 10258"/>
              <a:gd name="connsiteY1" fmla="*/ 833 h 10216"/>
              <a:gd name="connsiteX2" fmla="*/ 10258 w 10258"/>
              <a:gd name="connsiteY2" fmla="*/ 10216 h 10216"/>
              <a:gd name="connsiteX3" fmla="*/ 0 w 10258"/>
              <a:gd name="connsiteY3" fmla="*/ 0 h 10216"/>
              <a:gd name="connsiteX0" fmla="*/ 0 w 9845"/>
              <a:gd name="connsiteY0" fmla="*/ 0 h 9892"/>
              <a:gd name="connsiteX1" fmla="*/ 8900 w 9845"/>
              <a:gd name="connsiteY1" fmla="*/ 833 h 9892"/>
              <a:gd name="connsiteX2" fmla="*/ 9845 w 9845"/>
              <a:gd name="connsiteY2" fmla="*/ 9892 h 9892"/>
              <a:gd name="connsiteX3" fmla="*/ 0 w 9845"/>
              <a:gd name="connsiteY3" fmla="*/ 0 h 9892"/>
              <a:gd name="connsiteX0" fmla="*/ 0 w 13079"/>
              <a:gd name="connsiteY0" fmla="*/ 0 h 10000"/>
              <a:gd name="connsiteX1" fmla="*/ 13079 w 13079"/>
              <a:gd name="connsiteY1" fmla="*/ 6926 h 10000"/>
              <a:gd name="connsiteX2" fmla="*/ 10000 w 13079"/>
              <a:gd name="connsiteY2" fmla="*/ 10000 h 10000"/>
              <a:gd name="connsiteX3" fmla="*/ 0 w 13079"/>
              <a:gd name="connsiteY3" fmla="*/ 0 h 10000"/>
              <a:gd name="connsiteX0" fmla="*/ 0 w 10247"/>
              <a:gd name="connsiteY0" fmla="*/ 0 h 10000"/>
              <a:gd name="connsiteX1" fmla="*/ 10247 w 10247"/>
              <a:gd name="connsiteY1" fmla="*/ 2724 h 10000"/>
              <a:gd name="connsiteX2" fmla="*/ 10000 w 10247"/>
              <a:gd name="connsiteY2" fmla="*/ 10000 h 10000"/>
              <a:gd name="connsiteX3" fmla="*/ 0 w 10247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9793"/>
              <a:gd name="connsiteY0" fmla="*/ 2924 h 5830"/>
              <a:gd name="connsiteX1" fmla="*/ 19793 w 19793"/>
              <a:gd name="connsiteY1" fmla="*/ 0 h 5830"/>
              <a:gd name="connsiteX2" fmla="*/ 15035 w 19793"/>
              <a:gd name="connsiteY2" fmla="*/ 5830 h 5830"/>
              <a:gd name="connsiteX3" fmla="*/ 0 w 19793"/>
              <a:gd name="connsiteY3" fmla="*/ 2924 h 5830"/>
              <a:gd name="connsiteX0" fmla="*/ 0 w 10000"/>
              <a:gd name="connsiteY0" fmla="*/ 5015 h 9532"/>
              <a:gd name="connsiteX1" fmla="*/ 10000 w 10000"/>
              <a:gd name="connsiteY1" fmla="*/ 0 h 9532"/>
              <a:gd name="connsiteX2" fmla="*/ 5688 w 10000"/>
              <a:gd name="connsiteY2" fmla="*/ 9532 h 9532"/>
              <a:gd name="connsiteX3" fmla="*/ 0 w 10000"/>
              <a:gd name="connsiteY3" fmla="*/ 5015 h 9532"/>
              <a:gd name="connsiteX0" fmla="*/ 0 w 10053"/>
              <a:gd name="connsiteY0" fmla="*/ 5212 h 9951"/>
              <a:gd name="connsiteX1" fmla="*/ 10053 w 10053"/>
              <a:gd name="connsiteY1" fmla="*/ 0 h 9951"/>
              <a:gd name="connsiteX2" fmla="*/ 5688 w 10053"/>
              <a:gd name="connsiteY2" fmla="*/ 9951 h 9951"/>
              <a:gd name="connsiteX3" fmla="*/ 0 w 10053"/>
              <a:gd name="connsiteY3" fmla="*/ 5212 h 9951"/>
              <a:gd name="connsiteX0" fmla="*/ 1379 w 11379"/>
              <a:gd name="connsiteY0" fmla="*/ 5238 h 10194"/>
              <a:gd name="connsiteX1" fmla="*/ 11379 w 11379"/>
              <a:gd name="connsiteY1" fmla="*/ 0 h 10194"/>
              <a:gd name="connsiteX2" fmla="*/ 7037 w 11379"/>
              <a:gd name="connsiteY2" fmla="*/ 10000 h 10194"/>
              <a:gd name="connsiteX3" fmla="*/ 0 w 11379"/>
              <a:gd name="connsiteY3" fmla="*/ 9958 h 10194"/>
              <a:gd name="connsiteX4" fmla="*/ 1379 w 11379"/>
              <a:gd name="connsiteY4" fmla="*/ 5238 h 10194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0 w 13506"/>
              <a:gd name="connsiteY0" fmla="*/ 7014 h 10000"/>
              <a:gd name="connsiteX1" fmla="*/ 13506 w 13506"/>
              <a:gd name="connsiteY1" fmla="*/ 0 h 10000"/>
              <a:gd name="connsiteX2" fmla="*/ 9164 w 13506"/>
              <a:gd name="connsiteY2" fmla="*/ 10000 h 10000"/>
              <a:gd name="connsiteX3" fmla="*/ 2127 w 13506"/>
              <a:gd name="connsiteY3" fmla="*/ 9958 h 10000"/>
              <a:gd name="connsiteX4" fmla="*/ 0 w 13506"/>
              <a:gd name="connsiteY4" fmla="*/ 701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6" h="10000">
                <a:moveTo>
                  <a:pt x="0" y="7014"/>
                </a:moveTo>
                <a:lnTo>
                  <a:pt x="13506" y="0"/>
                </a:lnTo>
                <a:lnTo>
                  <a:pt x="9164" y="10000"/>
                </a:lnTo>
                <a:lnTo>
                  <a:pt x="2127" y="9958"/>
                </a:lnTo>
                <a:lnTo>
                  <a:pt x="0" y="7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75000"/>
                </a:schemeClr>
              </a:gs>
              <a:gs pos="68000">
                <a:schemeClr val="accent5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7" name="Picture 16" descr="PPTImage10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599096" y="10127"/>
            <a:ext cx="5544904" cy="66672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28" hasCustomPrompt="1"/>
          </p:nvPr>
        </p:nvSpPr>
        <p:spPr>
          <a:xfrm>
            <a:off x="3600000" y="10127"/>
            <a:ext cx="5544000" cy="685639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icon to insert image D</a:t>
            </a:r>
            <a:endParaRPr lang="en-GB" dirty="0"/>
          </a:p>
        </p:txBody>
      </p:sp>
      <p:pic>
        <p:nvPicPr>
          <p:cNvPr id="14" name="Picture 13" descr="Flint_Neill_logotag_cmyk-0.85.100.0.png"/>
          <p:cNvPicPr>
            <a:picLocks noChangeAspect="1"/>
          </p:cNvPicPr>
          <p:nvPr userDrawn="1"/>
        </p:nvPicPr>
        <p:blipFill>
          <a:blip r:embed="rId3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44" y="6212219"/>
            <a:ext cx="1368000" cy="4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4305155" y="-2468"/>
            <a:ext cx="4836891" cy="3947948"/>
            <a:chOff x="2170252" y="-1851"/>
            <a:chExt cx="6970519" cy="4267089"/>
          </a:xfrm>
        </p:grpSpPr>
        <p:sp>
          <p:nvSpPr>
            <p:cNvPr id="17" name="Flowchart: Merge 5"/>
            <p:cNvSpPr/>
            <p:nvPr userDrawn="1"/>
          </p:nvSpPr>
          <p:spPr>
            <a:xfrm>
              <a:off x="4386805" y="580758"/>
              <a:ext cx="1998643" cy="368448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33" h="14087">
                  <a:moveTo>
                    <a:pt x="0" y="9053"/>
                  </a:moveTo>
                  <a:lnTo>
                    <a:pt x="10133" y="0"/>
                  </a:lnTo>
                  <a:lnTo>
                    <a:pt x="2484" y="14087"/>
                  </a:lnTo>
                  <a:lnTo>
                    <a:pt x="0" y="90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1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8" name="Flowchart: Merge 5"/>
            <p:cNvSpPr/>
            <p:nvPr userDrawn="1"/>
          </p:nvSpPr>
          <p:spPr>
            <a:xfrm>
              <a:off x="2170252" y="0"/>
              <a:ext cx="4203690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0" name="Flowchart: Merge 5"/>
            <p:cNvSpPr/>
            <p:nvPr userDrawn="1"/>
          </p:nvSpPr>
          <p:spPr>
            <a:xfrm>
              <a:off x="6373196" y="-1851"/>
              <a:ext cx="2767575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80000">
                  <a:schemeClr val="accent3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6189196"/>
            <a:ext cx="0" cy="29544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6295830"/>
            <a:ext cx="1958203" cy="89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774835-4C3F-49EF-A285-CBE79F311692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28" name="Picture 4" descr="C:\Documents and Settings\LODU\Desktop\PowerPoint Images\E\Tsing Ma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96533" y="533400"/>
            <a:ext cx="3867150" cy="6324600"/>
          </a:xfrm>
          <a:prstGeom prst="rect">
            <a:avLst/>
          </a:prstGeom>
          <a:noFill/>
        </p:spPr>
      </p:pic>
      <p:sp>
        <p:nvSpPr>
          <p:cNvPr id="15" name="Picture Placeholder 14"/>
          <p:cNvSpPr>
            <a:spLocks noGrp="1"/>
          </p:cNvSpPr>
          <p:nvPr>
            <p:ph type="pic" sz="quarter" idx="28" hasCustomPrompt="1"/>
          </p:nvPr>
        </p:nvSpPr>
        <p:spPr>
          <a:xfrm>
            <a:off x="5288032" y="-2467"/>
            <a:ext cx="3867150" cy="686046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icon to insert image E</a:t>
            </a:r>
            <a:endParaRPr lang="en-GB" dirty="0"/>
          </a:p>
        </p:txBody>
      </p:sp>
      <p:pic>
        <p:nvPicPr>
          <p:cNvPr id="19" name="Picture 18" descr="Flint_Neill_logotag_cmyk-0.85.100.0.png"/>
          <p:cNvPicPr>
            <a:picLocks noChangeAspect="1"/>
          </p:cNvPicPr>
          <p:nvPr userDrawn="1"/>
        </p:nvPicPr>
        <p:blipFill>
          <a:blip r:embed="rId3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44" y="6212219"/>
            <a:ext cx="1368000" cy="4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Merge 5"/>
          <p:cNvSpPr/>
          <p:nvPr userDrawn="1"/>
        </p:nvSpPr>
        <p:spPr>
          <a:xfrm>
            <a:off x="6126821" y="544408"/>
            <a:ext cx="1080115" cy="34010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0091"/>
              <a:gd name="connsiteY0" fmla="*/ 8989 h 14087"/>
              <a:gd name="connsiteX1" fmla="*/ 10091 w 10091"/>
              <a:gd name="connsiteY1" fmla="*/ 0 h 14087"/>
              <a:gd name="connsiteX2" fmla="*/ 2442 w 10091"/>
              <a:gd name="connsiteY2" fmla="*/ 14087 h 14087"/>
              <a:gd name="connsiteX3" fmla="*/ 0 w 10091"/>
              <a:gd name="connsiteY3" fmla="*/ 8989 h 14087"/>
              <a:gd name="connsiteX0" fmla="*/ 0 w 10133"/>
              <a:gd name="connsiteY0" fmla="*/ 8830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8830 h 14087"/>
              <a:gd name="connsiteX0" fmla="*/ 0 w 8061"/>
              <a:gd name="connsiteY0" fmla="*/ 7140 h 14087"/>
              <a:gd name="connsiteX1" fmla="*/ 8061 w 8061"/>
              <a:gd name="connsiteY1" fmla="*/ 0 h 14087"/>
              <a:gd name="connsiteX2" fmla="*/ 412 w 8061"/>
              <a:gd name="connsiteY2" fmla="*/ 14087 h 14087"/>
              <a:gd name="connsiteX3" fmla="*/ 0 w 8061"/>
              <a:gd name="connsiteY3" fmla="*/ 7140 h 14087"/>
              <a:gd name="connsiteX0" fmla="*/ 0 w 9790"/>
              <a:gd name="connsiteY0" fmla="*/ 5046 h 9977"/>
              <a:gd name="connsiteX1" fmla="*/ 9790 w 9790"/>
              <a:gd name="connsiteY1" fmla="*/ 0 h 9977"/>
              <a:gd name="connsiteX2" fmla="*/ 511 w 9790"/>
              <a:gd name="connsiteY2" fmla="*/ 9977 h 9977"/>
              <a:gd name="connsiteX3" fmla="*/ 0 w 9790"/>
              <a:gd name="connsiteY3" fmla="*/ 5046 h 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0" h="9977">
                <a:moveTo>
                  <a:pt x="0" y="5046"/>
                </a:moveTo>
                <a:lnTo>
                  <a:pt x="9790" y="0"/>
                </a:lnTo>
                <a:lnTo>
                  <a:pt x="511" y="9977"/>
                </a:lnTo>
                <a:cubicBezTo>
                  <a:pt x="341" y="8333"/>
                  <a:pt x="170" y="6690"/>
                  <a:pt x="0" y="50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7100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42DB9E-C8F7-4518-84E5-B14C6C4759EC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6181939"/>
            <a:ext cx="0" cy="29544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051" name="Picture 3" descr="C:\Documents and Settings\LODU\Desktop\PowerPoint Images\F\Lockmeadow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390" y="0"/>
            <a:ext cx="2912429" cy="3063724"/>
          </a:xfrm>
          <a:prstGeom prst="rect">
            <a:avLst/>
          </a:prstGeom>
          <a:noFill/>
        </p:spPr>
      </p:pic>
      <p:pic>
        <p:nvPicPr>
          <p:cNvPr id="2050" name="Picture 2" descr="C:\Documents and Settings\LODU\Desktop\PowerPoint Images\F\Lockmeadow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73752" y="715723"/>
            <a:ext cx="3667125" cy="5419725"/>
          </a:xfrm>
          <a:prstGeom prst="rect">
            <a:avLst/>
          </a:prstGeom>
          <a:noFill/>
        </p:spPr>
      </p:pic>
      <p:pic>
        <p:nvPicPr>
          <p:cNvPr id="2052" name="Picture 4" descr="C:\Documents and Settings\LODU\Desktop\PowerPoint Images\F\Lockmeadow3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78744" y="544408"/>
            <a:ext cx="1336076" cy="4134925"/>
          </a:xfrm>
          <a:prstGeom prst="rect">
            <a:avLst/>
          </a:prstGeom>
          <a:noFill/>
        </p:spPr>
      </p:pic>
      <p:sp>
        <p:nvSpPr>
          <p:cNvPr id="15" name="Picture Placeholder 14"/>
          <p:cNvSpPr>
            <a:spLocks noGrp="1"/>
          </p:cNvSpPr>
          <p:nvPr>
            <p:ph type="pic" sz="quarter" idx="28" hasCustomPrompt="1"/>
          </p:nvPr>
        </p:nvSpPr>
        <p:spPr>
          <a:xfrm>
            <a:off x="4299002" y="0"/>
            <a:ext cx="4841875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icon to insert image F </a:t>
            </a:r>
            <a:endParaRPr lang="en-GB" dirty="0"/>
          </a:p>
        </p:txBody>
      </p:sp>
      <p:pic>
        <p:nvPicPr>
          <p:cNvPr id="17" name="Picture 16" descr="Flint_Neill_logotag_cmyk-0.85.100.0.png"/>
          <p:cNvPicPr>
            <a:picLocks noChangeAspect="1"/>
          </p:cNvPicPr>
          <p:nvPr userDrawn="1"/>
        </p:nvPicPr>
        <p:blipFill>
          <a:blip r:embed="rId5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44" y="6212219"/>
            <a:ext cx="1368000" cy="4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/>
          <p:nvPr userDrawn="1"/>
        </p:nvSpPr>
        <p:spPr>
          <a:xfrm>
            <a:off x="4074287" y="1403"/>
            <a:ext cx="2567654" cy="1620875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776" h="1796462">
                <a:moveTo>
                  <a:pt x="3017732" y="1796462"/>
                </a:moveTo>
                <a:lnTo>
                  <a:pt x="0" y="5911"/>
                </a:lnTo>
                <a:lnTo>
                  <a:pt x="3880776" y="0"/>
                </a:lnTo>
                <a:lnTo>
                  <a:pt x="3017732" y="1796462"/>
                </a:lnTo>
                <a:close/>
              </a:path>
            </a:pathLst>
          </a:custGeom>
          <a:gradFill flip="none" rotWithShape="1">
            <a:gsLst>
              <a:gs pos="1000">
                <a:schemeClr val="bg1"/>
              </a:gs>
              <a:gs pos="69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94F-5B77-4AA1-84EA-77C6028F34F4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0" name="Rectangle 10"/>
          <p:cNvSpPr/>
          <p:nvPr userDrawn="1"/>
        </p:nvSpPr>
        <p:spPr>
          <a:xfrm>
            <a:off x="5137783" y="-43543"/>
            <a:ext cx="1491208" cy="5451340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2472203"/>
              <a:gd name="connsiteY0" fmla="*/ 5141802 h 5147588"/>
              <a:gd name="connsiteX1" fmla="*/ 2472203 w 2472203"/>
              <a:gd name="connsiteY1" fmla="*/ 0 h 5147588"/>
              <a:gd name="connsiteX2" fmla="*/ 1268435 w 2472203"/>
              <a:gd name="connsiteY2" fmla="*/ 5147588 h 5147588"/>
              <a:gd name="connsiteX3" fmla="*/ 0 w 2472203"/>
              <a:gd name="connsiteY3" fmla="*/ 5141802 h 5147588"/>
              <a:gd name="connsiteX0" fmla="*/ 0 w 2472203"/>
              <a:gd name="connsiteY0" fmla="*/ 5141802 h 5141802"/>
              <a:gd name="connsiteX1" fmla="*/ 2472203 w 2472203"/>
              <a:gd name="connsiteY1" fmla="*/ 0 h 5141802"/>
              <a:gd name="connsiteX2" fmla="*/ 1517036 w 2472203"/>
              <a:gd name="connsiteY2" fmla="*/ 4088505 h 5141802"/>
              <a:gd name="connsiteX3" fmla="*/ 0 w 2472203"/>
              <a:gd name="connsiteY3" fmla="*/ 5141802 h 5141802"/>
              <a:gd name="connsiteX0" fmla="*/ 0 w 1525151"/>
              <a:gd name="connsiteY0" fmla="*/ 3185680 h 4088505"/>
              <a:gd name="connsiteX1" fmla="*/ 1525151 w 1525151"/>
              <a:gd name="connsiteY1" fmla="*/ 0 h 4088505"/>
              <a:gd name="connsiteX2" fmla="*/ 569984 w 1525151"/>
              <a:gd name="connsiteY2" fmla="*/ 4088505 h 4088505"/>
              <a:gd name="connsiteX3" fmla="*/ 0 w 1525151"/>
              <a:gd name="connsiteY3" fmla="*/ 3185680 h 40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151" h="4088505">
                <a:moveTo>
                  <a:pt x="0" y="3185680"/>
                </a:moveTo>
                <a:lnTo>
                  <a:pt x="1525151" y="0"/>
                </a:lnTo>
                <a:lnTo>
                  <a:pt x="569984" y="4088505"/>
                </a:lnTo>
                <a:lnTo>
                  <a:pt x="0" y="3185680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8" name="Picture 17" descr="PPTImage4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714" y="-14356"/>
            <a:ext cx="3466800" cy="5427532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26" hasCustomPrompt="1"/>
          </p:nvPr>
        </p:nvSpPr>
        <p:spPr>
          <a:xfrm>
            <a:off x="5678266" y="1403"/>
            <a:ext cx="3466800" cy="542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icon to insert image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Image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643539" y="-7257"/>
            <a:ext cx="4521600" cy="495764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333C-7508-42BB-8D05-7A4B32FC8B5E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0" name="Rectangle 10"/>
          <p:cNvSpPr/>
          <p:nvPr userDrawn="1"/>
        </p:nvSpPr>
        <p:spPr>
          <a:xfrm>
            <a:off x="4635659" y="3680186"/>
            <a:ext cx="3227410" cy="1121688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3761231 w 4309381"/>
              <a:gd name="connsiteY0" fmla="*/ 1448456 h 1448456"/>
              <a:gd name="connsiteX1" fmla="*/ 0 w 4309381"/>
              <a:gd name="connsiteY1" fmla="*/ 0 h 1448456"/>
              <a:gd name="connsiteX2" fmla="*/ 4309381 w 4309381"/>
              <a:gd name="connsiteY2" fmla="*/ 866431 h 1448456"/>
              <a:gd name="connsiteX3" fmla="*/ 3761231 w 4309381"/>
              <a:gd name="connsiteY3" fmla="*/ 1448456 h 1448456"/>
              <a:gd name="connsiteX0" fmla="*/ 3761231 w 4834203"/>
              <a:gd name="connsiteY0" fmla="*/ 1448456 h 1448456"/>
              <a:gd name="connsiteX1" fmla="*/ 0 w 4834203"/>
              <a:gd name="connsiteY1" fmla="*/ 0 h 1448456"/>
              <a:gd name="connsiteX2" fmla="*/ 4834203 w 4834203"/>
              <a:gd name="connsiteY2" fmla="*/ 977611 h 1448456"/>
              <a:gd name="connsiteX3" fmla="*/ 3761231 w 4834203"/>
              <a:gd name="connsiteY3" fmla="*/ 1448456 h 1448456"/>
              <a:gd name="connsiteX0" fmla="*/ 3761231 w 4877937"/>
              <a:gd name="connsiteY0" fmla="*/ 1448456 h 1448456"/>
              <a:gd name="connsiteX1" fmla="*/ 0 w 4877937"/>
              <a:gd name="connsiteY1" fmla="*/ 0 h 1448456"/>
              <a:gd name="connsiteX2" fmla="*/ 4877937 w 4877937"/>
              <a:gd name="connsiteY2" fmla="*/ 986163 h 1448456"/>
              <a:gd name="connsiteX3" fmla="*/ 3761231 w 4877937"/>
              <a:gd name="connsiteY3" fmla="*/ 1448456 h 1448456"/>
              <a:gd name="connsiteX0" fmla="*/ 4111113 w 4877937"/>
              <a:gd name="connsiteY0" fmla="*/ 1243199 h 1243199"/>
              <a:gd name="connsiteX1" fmla="*/ 0 w 4877937"/>
              <a:gd name="connsiteY1" fmla="*/ 0 h 1243199"/>
              <a:gd name="connsiteX2" fmla="*/ 4877937 w 4877937"/>
              <a:gd name="connsiteY2" fmla="*/ 986163 h 1243199"/>
              <a:gd name="connsiteX3" fmla="*/ 4111113 w 4877937"/>
              <a:gd name="connsiteY3" fmla="*/ 1243199 h 12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7937" h="1243199">
                <a:moveTo>
                  <a:pt x="4111113" y="1243199"/>
                </a:moveTo>
                <a:lnTo>
                  <a:pt x="0" y="0"/>
                </a:lnTo>
                <a:lnTo>
                  <a:pt x="4877937" y="986163"/>
                </a:lnTo>
                <a:lnTo>
                  <a:pt x="4111113" y="1243199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40000"/>
                  <a:lumOff val="60000"/>
                </a:schemeClr>
              </a:gs>
              <a:gs pos="92000">
                <a:schemeClr val="bg2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1" name="Rectangle 10"/>
          <p:cNvSpPr/>
          <p:nvPr userDrawn="1"/>
        </p:nvSpPr>
        <p:spPr>
          <a:xfrm>
            <a:off x="5685097" y="4111824"/>
            <a:ext cx="1676405" cy="2385820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44368 w 5291963"/>
              <a:gd name="connsiteY2" fmla="*/ 267765 h 2047122"/>
              <a:gd name="connsiteX3" fmla="*/ 5291963 w 5291963"/>
              <a:gd name="connsiteY3" fmla="*/ 2047122 h 2047122"/>
              <a:gd name="connsiteX0" fmla="*/ 2422934 w 2422934"/>
              <a:gd name="connsiteY0" fmla="*/ 2337903 h 2337903"/>
              <a:gd name="connsiteX1" fmla="*/ 0 w 2422934"/>
              <a:gd name="connsiteY1" fmla="*/ 0 h 2337903"/>
              <a:gd name="connsiteX2" fmla="*/ 1475339 w 2422934"/>
              <a:gd name="connsiteY2" fmla="*/ 558546 h 2337903"/>
              <a:gd name="connsiteX3" fmla="*/ 2422934 w 2422934"/>
              <a:gd name="connsiteY3" fmla="*/ 2337903 h 2337903"/>
              <a:gd name="connsiteX0" fmla="*/ 2317970 w 2317970"/>
              <a:gd name="connsiteY0" fmla="*/ 2594474 h 2594474"/>
              <a:gd name="connsiteX1" fmla="*/ 0 w 2317970"/>
              <a:gd name="connsiteY1" fmla="*/ 0 h 2594474"/>
              <a:gd name="connsiteX2" fmla="*/ 1475339 w 2317970"/>
              <a:gd name="connsiteY2" fmla="*/ 558546 h 2594474"/>
              <a:gd name="connsiteX3" fmla="*/ 2317970 w 2317970"/>
              <a:gd name="connsiteY3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825373 w 3825373"/>
              <a:gd name="connsiteY0" fmla="*/ 2594474 h 2594508"/>
              <a:gd name="connsiteX1" fmla="*/ 0 w 3825373"/>
              <a:gd name="connsiteY1" fmla="*/ 2594508 h 2594508"/>
              <a:gd name="connsiteX2" fmla="*/ 1507403 w 3825373"/>
              <a:gd name="connsiteY2" fmla="*/ 0 h 2594508"/>
              <a:gd name="connsiteX3" fmla="*/ 2982742 w 3825373"/>
              <a:gd name="connsiteY3" fmla="*/ 558546 h 2594508"/>
              <a:gd name="connsiteX4" fmla="*/ 3825373 w 3825373"/>
              <a:gd name="connsiteY4" fmla="*/ 2594474 h 2594508"/>
              <a:gd name="connsiteX0" fmla="*/ 3825373 w 3825373"/>
              <a:gd name="connsiteY0" fmla="*/ 3107616 h 3107650"/>
              <a:gd name="connsiteX1" fmla="*/ 0 w 3825373"/>
              <a:gd name="connsiteY1" fmla="*/ 3107650 h 3107650"/>
              <a:gd name="connsiteX2" fmla="*/ 107875 w 3825373"/>
              <a:gd name="connsiteY2" fmla="*/ 0 h 3107650"/>
              <a:gd name="connsiteX3" fmla="*/ 2982742 w 3825373"/>
              <a:gd name="connsiteY3" fmla="*/ 1071688 h 3107650"/>
              <a:gd name="connsiteX4" fmla="*/ 3825373 w 3825373"/>
              <a:gd name="connsiteY4" fmla="*/ 3107616 h 3107650"/>
              <a:gd name="connsiteX0" fmla="*/ 3825373 w 3825373"/>
              <a:gd name="connsiteY0" fmla="*/ 3150378 h 3150412"/>
              <a:gd name="connsiteX1" fmla="*/ 0 w 3825373"/>
              <a:gd name="connsiteY1" fmla="*/ 3150412 h 3150412"/>
              <a:gd name="connsiteX2" fmla="*/ 46647 w 3825373"/>
              <a:gd name="connsiteY2" fmla="*/ 0 h 3150412"/>
              <a:gd name="connsiteX3" fmla="*/ 2982742 w 3825373"/>
              <a:gd name="connsiteY3" fmla="*/ 1114450 h 3150412"/>
              <a:gd name="connsiteX4" fmla="*/ 3825373 w 3825373"/>
              <a:gd name="connsiteY4" fmla="*/ 3150378 h 3150412"/>
              <a:gd name="connsiteX0" fmla="*/ 1656106 w 2982743"/>
              <a:gd name="connsiteY0" fmla="*/ 3150378 h 3150412"/>
              <a:gd name="connsiteX1" fmla="*/ 0 w 2982743"/>
              <a:gd name="connsiteY1" fmla="*/ 3150412 h 3150412"/>
              <a:gd name="connsiteX2" fmla="*/ 46647 w 2982743"/>
              <a:gd name="connsiteY2" fmla="*/ 0 h 3150412"/>
              <a:gd name="connsiteX3" fmla="*/ 2982742 w 2982743"/>
              <a:gd name="connsiteY3" fmla="*/ 1114450 h 3150412"/>
              <a:gd name="connsiteX4" fmla="*/ 1656106 w 2982743"/>
              <a:gd name="connsiteY4" fmla="*/ 3150378 h 3150412"/>
              <a:gd name="connsiteX0" fmla="*/ 1656106 w 2982741"/>
              <a:gd name="connsiteY0" fmla="*/ 3184588 h 3184622"/>
              <a:gd name="connsiteX1" fmla="*/ 0 w 2982741"/>
              <a:gd name="connsiteY1" fmla="*/ 3184622 h 3184622"/>
              <a:gd name="connsiteX2" fmla="*/ 46647 w 2982741"/>
              <a:gd name="connsiteY2" fmla="*/ 0 h 3184622"/>
              <a:gd name="connsiteX3" fmla="*/ 2982742 w 2982741"/>
              <a:gd name="connsiteY3" fmla="*/ 1148660 h 3184622"/>
              <a:gd name="connsiteX4" fmla="*/ 1656106 w 2982741"/>
              <a:gd name="connsiteY4" fmla="*/ 3184588 h 3184622"/>
              <a:gd name="connsiteX0" fmla="*/ 1656106 w 2737826"/>
              <a:gd name="connsiteY0" fmla="*/ 3184588 h 3184622"/>
              <a:gd name="connsiteX1" fmla="*/ 0 w 2737826"/>
              <a:gd name="connsiteY1" fmla="*/ 3184622 h 3184622"/>
              <a:gd name="connsiteX2" fmla="*/ 46647 w 2737826"/>
              <a:gd name="connsiteY2" fmla="*/ 0 h 3184622"/>
              <a:gd name="connsiteX3" fmla="*/ 2737826 w 2737826"/>
              <a:gd name="connsiteY3" fmla="*/ 1319708 h 3184622"/>
              <a:gd name="connsiteX4" fmla="*/ 1656106 w 2737826"/>
              <a:gd name="connsiteY4" fmla="*/ 3184588 h 3184622"/>
              <a:gd name="connsiteX0" fmla="*/ 1656106 w 2982742"/>
              <a:gd name="connsiteY0" fmla="*/ 3184588 h 3184622"/>
              <a:gd name="connsiteX1" fmla="*/ 0 w 2982742"/>
              <a:gd name="connsiteY1" fmla="*/ 3184622 h 3184622"/>
              <a:gd name="connsiteX2" fmla="*/ 46647 w 2982742"/>
              <a:gd name="connsiteY2" fmla="*/ 0 h 3184622"/>
              <a:gd name="connsiteX3" fmla="*/ 2982742 w 2982742"/>
              <a:gd name="connsiteY3" fmla="*/ 1140107 h 3184622"/>
              <a:gd name="connsiteX4" fmla="*/ 1656106 w 2982742"/>
              <a:gd name="connsiteY4" fmla="*/ 3184588 h 3184622"/>
              <a:gd name="connsiteX0" fmla="*/ 1656106 w 2982742"/>
              <a:gd name="connsiteY0" fmla="*/ 3090512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1656106 w 2982742"/>
              <a:gd name="connsiteY4" fmla="*/ 3090512 h 3090546"/>
              <a:gd name="connsiteX0" fmla="*/ 2023481 w 2982742"/>
              <a:gd name="connsiteY0" fmla="*/ 1901733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2023481 w 2982742"/>
              <a:gd name="connsiteY4" fmla="*/ 1901733 h 3090546"/>
              <a:gd name="connsiteX0" fmla="*/ 2583292 w 3542553"/>
              <a:gd name="connsiteY0" fmla="*/ 1901733 h 1901733"/>
              <a:gd name="connsiteX1" fmla="*/ 0 w 3542553"/>
              <a:gd name="connsiteY1" fmla="*/ 670224 h 1901733"/>
              <a:gd name="connsiteX2" fmla="*/ 790145 w 3542553"/>
              <a:gd name="connsiteY2" fmla="*/ 0 h 1901733"/>
              <a:gd name="connsiteX3" fmla="*/ 3542553 w 3542553"/>
              <a:gd name="connsiteY3" fmla="*/ 1046031 h 1901733"/>
              <a:gd name="connsiteX4" fmla="*/ 2583292 w 3542553"/>
              <a:gd name="connsiteY4" fmla="*/ 1901733 h 1901733"/>
              <a:gd name="connsiteX0" fmla="*/ 1793147 w 2752408"/>
              <a:gd name="connsiteY0" fmla="*/ 1901733 h 1901733"/>
              <a:gd name="connsiteX1" fmla="*/ 0 w 2752408"/>
              <a:gd name="connsiteY1" fmla="*/ 0 h 1901733"/>
              <a:gd name="connsiteX2" fmla="*/ 2752408 w 2752408"/>
              <a:gd name="connsiteY2" fmla="*/ 1046031 h 1901733"/>
              <a:gd name="connsiteX3" fmla="*/ 1793147 w 2752408"/>
              <a:gd name="connsiteY3" fmla="*/ 1901733 h 1901733"/>
              <a:gd name="connsiteX0" fmla="*/ 0 w 3679591"/>
              <a:gd name="connsiteY0" fmla="*/ 1910285 h 1910285"/>
              <a:gd name="connsiteX1" fmla="*/ 927183 w 3679591"/>
              <a:gd name="connsiteY1" fmla="*/ 0 h 1910285"/>
              <a:gd name="connsiteX2" fmla="*/ 3679591 w 3679591"/>
              <a:gd name="connsiteY2" fmla="*/ 1046031 h 1910285"/>
              <a:gd name="connsiteX3" fmla="*/ 0 w 3679591"/>
              <a:gd name="connsiteY3" fmla="*/ 1910285 h 1910285"/>
              <a:gd name="connsiteX0" fmla="*/ 0 w 4930418"/>
              <a:gd name="connsiteY0" fmla="*/ 1910285 h 1910285"/>
              <a:gd name="connsiteX1" fmla="*/ 927183 w 4930418"/>
              <a:gd name="connsiteY1" fmla="*/ 0 h 1910285"/>
              <a:gd name="connsiteX2" fmla="*/ 4930418 w 4930418"/>
              <a:gd name="connsiteY2" fmla="*/ 1524963 h 1910285"/>
              <a:gd name="connsiteX3" fmla="*/ 0 w 4930418"/>
              <a:gd name="connsiteY3" fmla="*/ 1910285 h 1910285"/>
              <a:gd name="connsiteX0" fmla="*/ 446103 w 4003235"/>
              <a:gd name="connsiteY0" fmla="*/ 866897 h 1524963"/>
              <a:gd name="connsiteX1" fmla="*/ 0 w 4003235"/>
              <a:gd name="connsiteY1" fmla="*/ 0 h 1524963"/>
              <a:gd name="connsiteX2" fmla="*/ 4003235 w 4003235"/>
              <a:gd name="connsiteY2" fmla="*/ 1524963 h 1524963"/>
              <a:gd name="connsiteX3" fmla="*/ 446103 w 4003235"/>
              <a:gd name="connsiteY3" fmla="*/ 866897 h 1524963"/>
              <a:gd name="connsiteX0" fmla="*/ 0 w 4641765"/>
              <a:gd name="connsiteY0" fmla="*/ 2072780 h 2072780"/>
              <a:gd name="connsiteX1" fmla="*/ 638530 w 4641765"/>
              <a:gd name="connsiteY1" fmla="*/ 0 h 2072780"/>
              <a:gd name="connsiteX2" fmla="*/ 4641765 w 4641765"/>
              <a:gd name="connsiteY2" fmla="*/ 1524963 h 2072780"/>
              <a:gd name="connsiteX3" fmla="*/ 0 w 4641765"/>
              <a:gd name="connsiteY3" fmla="*/ 2072780 h 2072780"/>
              <a:gd name="connsiteX0" fmla="*/ 0 w 5131599"/>
              <a:gd name="connsiteY0" fmla="*/ 2628684 h 2628684"/>
              <a:gd name="connsiteX1" fmla="*/ 1128364 w 5131599"/>
              <a:gd name="connsiteY1" fmla="*/ 0 h 2628684"/>
              <a:gd name="connsiteX2" fmla="*/ 5131599 w 5131599"/>
              <a:gd name="connsiteY2" fmla="*/ 1524963 h 2628684"/>
              <a:gd name="connsiteX3" fmla="*/ 0 w 5131599"/>
              <a:gd name="connsiteY3" fmla="*/ 2628684 h 2628684"/>
              <a:gd name="connsiteX0" fmla="*/ 0 w 3889520"/>
              <a:gd name="connsiteY0" fmla="*/ 2628684 h 2628684"/>
              <a:gd name="connsiteX1" fmla="*/ 1128364 w 3889520"/>
              <a:gd name="connsiteY1" fmla="*/ 0 h 2628684"/>
              <a:gd name="connsiteX2" fmla="*/ 3889520 w 3889520"/>
              <a:gd name="connsiteY2" fmla="*/ 1037477 h 2628684"/>
              <a:gd name="connsiteX3" fmla="*/ 0 w 3889520"/>
              <a:gd name="connsiteY3" fmla="*/ 2628684 h 2628684"/>
              <a:gd name="connsiteX0" fmla="*/ 0 w 3898267"/>
              <a:gd name="connsiteY0" fmla="*/ 2628684 h 2628684"/>
              <a:gd name="connsiteX1" fmla="*/ 1128364 w 3898267"/>
              <a:gd name="connsiteY1" fmla="*/ 0 h 2628684"/>
              <a:gd name="connsiteX2" fmla="*/ 3898267 w 3898267"/>
              <a:gd name="connsiteY2" fmla="*/ 1037477 h 2628684"/>
              <a:gd name="connsiteX3" fmla="*/ 0 w 3898267"/>
              <a:gd name="connsiteY3" fmla="*/ 2628684 h 2628684"/>
              <a:gd name="connsiteX0" fmla="*/ 2466670 w 2769903"/>
              <a:gd name="connsiteY0" fmla="*/ 2722759 h 2722759"/>
              <a:gd name="connsiteX1" fmla="*/ 0 w 2769903"/>
              <a:gd name="connsiteY1" fmla="*/ 0 h 2722759"/>
              <a:gd name="connsiteX2" fmla="*/ 2769903 w 2769903"/>
              <a:gd name="connsiteY2" fmla="*/ 1037477 h 2722759"/>
              <a:gd name="connsiteX3" fmla="*/ 2466670 w 2769903"/>
              <a:gd name="connsiteY3" fmla="*/ 2722759 h 2722759"/>
              <a:gd name="connsiteX0" fmla="*/ 2466670 w 3128532"/>
              <a:gd name="connsiteY0" fmla="*/ 2722759 h 2722759"/>
              <a:gd name="connsiteX1" fmla="*/ 0 w 3128532"/>
              <a:gd name="connsiteY1" fmla="*/ 0 h 2722759"/>
              <a:gd name="connsiteX2" fmla="*/ 3128532 w 3128532"/>
              <a:gd name="connsiteY2" fmla="*/ 840772 h 2722759"/>
              <a:gd name="connsiteX3" fmla="*/ 2466670 w 3128532"/>
              <a:gd name="connsiteY3" fmla="*/ 2722759 h 2722759"/>
              <a:gd name="connsiteX0" fmla="*/ 1968088 w 2629950"/>
              <a:gd name="connsiteY0" fmla="*/ 2654340 h 2654340"/>
              <a:gd name="connsiteX1" fmla="*/ 0 w 2629950"/>
              <a:gd name="connsiteY1" fmla="*/ 0 h 2654340"/>
              <a:gd name="connsiteX2" fmla="*/ 2629950 w 2629950"/>
              <a:gd name="connsiteY2" fmla="*/ 772353 h 2654340"/>
              <a:gd name="connsiteX3" fmla="*/ 1968088 w 2629950"/>
              <a:gd name="connsiteY3" fmla="*/ 2654340 h 2654340"/>
              <a:gd name="connsiteX0" fmla="*/ 1906859 w 2568721"/>
              <a:gd name="connsiteY0" fmla="*/ 2628683 h 2628683"/>
              <a:gd name="connsiteX1" fmla="*/ 0 w 2568721"/>
              <a:gd name="connsiteY1" fmla="*/ 0 h 2628683"/>
              <a:gd name="connsiteX2" fmla="*/ 2568721 w 2568721"/>
              <a:gd name="connsiteY2" fmla="*/ 746696 h 2628683"/>
              <a:gd name="connsiteX3" fmla="*/ 1906859 w 2568721"/>
              <a:gd name="connsiteY3" fmla="*/ 2628683 h 2628683"/>
              <a:gd name="connsiteX0" fmla="*/ 1915607 w 2577469"/>
              <a:gd name="connsiteY0" fmla="*/ 2645788 h 2645788"/>
              <a:gd name="connsiteX1" fmla="*/ 0 w 2577469"/>
              <a:gd name="connsiteY1" fmla="*/ 0 h 2645788"/>
              <a:gd name="connsiteX2" fmla="*/ 2577469 w 2577469"/>
              <a:gd name="connsiteY2" fmla="*/ 763801 h 2645788"/>
              <a:gd name="connsiteX3" fmla="*/ 1915607 w 2577469"/>
              <a:gd name="connsiteY3" fmla="*/ 2645788 h 2645788"/>
              <a:gd name="connsiteX0" fmla="*/ 1889366 w 2551228"/>
              <a:gd name="connsiteY0" fmla="*/ 2662893 h 2662893"/>
              <a:gd name="connsiteX1" fmla="*/ 0 w 2551228"/>
              <a:gd name="connsiteY1" fmla="*/ 0 h 2662893"/>
              <a:gd name="connsiteX2" fmla="*/ 2551228 w 2551228"/>
              <a:gd name="connsiteY2" fmla="*/ 780906 h 2662893"/>
              <a:gd name="connsiteX3" fmla="*/ 1889366 w 2551228"/>
              <a:gd name="connsiteY3" fmla="*/ 2662893 h 2662893"/>
              <a:gd name="connsiteX0" fmla="*/ 1871873 w 2533735"/>
              <a:gd name="connsiteY0" fmla="*/ 2637236 h 2637236"/>
              <a:gd name="connsiteX1" fmla="*/ 0 w 2533735"/>
              <a:gd name="connsiteY1" fmla="*/ 0 h 2637236"/>
              <a:gd name="connsiteX2" fmla="*/ 2533735 w 2533735"/>
              <a:gd name="connsiteY2" fmla="*/ 755249 h 2637236"/>
              <a:gd name="connsiteX3" fmla="*/ 1871873 w 2533735"/>
              <a:gd name="connsiteY3" fmla="*/ 2637236 h 2637236"/>
              <a:gd name="connsiteX0" fmla="*/ 1871873 w 2533735"/>
              <a:gd name="connsiteY0" fmla="*/ 2644273 h 2644273"/>
              <a:gd name="connsiteX1" fmla="*/ 0 w 2533735"/>
              <a:gd name="connsiteY1" fmla="*/ 0 h 2644273"/>
              <a:gd name="connsiteX2" fmla="*/ 2533735 w 2533735"/>
              <a:gd name="connsiteY2" fmla="*/ 762286 h 2644273"/>
              <a:gd name="connsiteX3" fmla="*/ 1871873 w 2533735"/>
              <a:gd name="connsiteY3" fmla="*/ 2644273 h 26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735" h="2644273">
                <a:moveTo>
                  <a:pt x="1871873" y="2644273"/>
                </a:moveTo>
                <a:lnTo>
                  <a:pt x="0" y="0"/>
                </a:lnTo>
                <a:lnTo>
                  <a:pt x="2533735" y="762286"/>
                </a:lnTo>
                <a:lnTo>
                  <a:pt x="1871873" y="2644273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2200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6" hasCustomPrompt="1"/>
          </p:nvPr>
        </p:nvSpPr>
        <p:spPr>
          <a:xfrm>
            <a:off x="4630091" y="0"/>
            <a:ext cx="4521600" cy="4957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icon to insert image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7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9821" y="1460743"/>
            <a:ext cx="8304363" cy="45257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449" y="6277531"/>
            <a:ext cx="1958203" cy="89099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400" b="0" cap="all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C8D077-8ECC-411E-853F-E0C16F77AB47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8278" y="6091268"/>
            <a:ext cx="408316" cy="50608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lnSpc>
                <a:spcPts val="600"/>
              </a:lnSpc>
              <a:defRPr sz="1050" b="0" cap="all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lint_Neill_logotag_cmyk-0.85.100.0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44" y="6212219"/>
            <a:ext cx="1368000" cy="4317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00" r:id="rId2"/>
    <p:sldLayoutId id="2147483661" r:id="rId3"/>
    <p:sldLayoutId id="2147483681" r:id="rId4"/>
    <p:sldLayoutId id="2147483694" r:id="rId5"/>
    <p:sldLayoutId id="2147483670" r:id="rId6"/>
    <p:sldLayoutId id="2147483671" r:id="rId7"/>
    <p:sldLayoutId id="2147483695" r:id="rId8"/>
    <p:sldLayoutId id="2147483697" r:id="rId9"/>
    <p:sldLayoutId id="2147483696" r:id="rId10"/>
    <p:sldLayoutId id="2147483652" r:id="rId11"/>
    <p:sldLayoutId id="2147483687" r:id="rId12"/>
    <p:sldLayoutId id="2147483654" r:id="rId13"/>
    <p:sldLayoutId id="2147483691" r:id="rId14"/>
    <p:sldLayoutId id="2147483692" r:id="rId15"/>
    <p:sldLayoutId id="2147483693" r:id="rId16"/>
    <p:sldLayoutId id="2147483688" r:id="rId17"/>
    <p:sldLayoutId id="2147483689" r:id="rId18"/>
    <p:sldLayoutId id="2147483690" r:id="rId19"/>
    <p:sldLayoutId id="2147483675" r:id="rId20"/>
    <p:sldLayoutId id="214748367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0" kern="1200" cap="none" baseline="0">
          <a:solidFill>
            <a:schemeClr val="accent3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6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22300" indent="-261938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4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82663" indent="-2635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2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14488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Documents%20and%20Settings\iptf\My%20Documents\FN%20Jobs\1256%20Copenhagen%20footbridge\PRESENTATIONS\Presentation\111-Rope%20Drive%202.av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DANSK BRODAG 2013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419824" y="3914159"/>
            <a:ext cx="4505205" cy="2177109"/>
          </a:xfrm>
        </p:spPr>
        <p:txBody>
          <a:bodyPr/>
          <a:lstStyle/>
          <a:p>
            <a:r>
              <a:rPr lang="en-GB" sz="1600" b="1" dirty="0" smtClean="0"/>
              <a:t>Ian Firth</a:t>
            </a:r>
          </a:p>
          <a:p>
            <a:r>
              <a:rPr lang="en-GB" sz="1600" dirty="0" smtClean="0"/>
              <a:t>Flint &amp; Neill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9 April 2013</a:t>
            </a:r>
            <a:endParaRPr lang="en-GB" sz="1600" dirty="0"/>
          </a:p>
        </p:txBody>
      </p:sp>
      <p:pic>
        <p:nvPicPr>
          <p:cNvPr id="8" name="Picture Placeholder 7" descr="A. Bridge (Bro Over Inderhavn 2, Denmark) 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  <p:sp>
        <p:nvSpPr>
          <p:cNvPr id="10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419824" y="2111840"/>
            <a:ext cx="5141527" cy="1310319"/>
          </a:xfrm>
        </p:spPr>
        <p:txBody>
          <a:bodyPr/>
          <a:lstStyle/>
          <a:p>
            <a:r>
              <a:rPr lang="en-GB" sz="2000" b="1" dirty="0" smtClean="0"/>
              <a:t>"</a:t>
            </a:r>
            <a:r>
              <a:rPr lang="en-GB" sz="2000" b="1" dirty="0" err="1" smtClean="0"/>
              <a:t>Kyssebroen</a:t>
            </a:r>
            <a:r>
              <a:rPr lang="en-GB" sz="2000" b="1" dirty="0" smtClean="0"/>
              <a:t>"</a:t>
            </a:r>
          </a:p>
          <a:p>
            <a:r>
              <a:rPr lang="en-GB" sz="2000" dirty="0" err="1" smtClean="0"/>
              <a:t>Ny</a:t>
            </a:r>
            <a:r>
              <a:rPr lang="en-GB" sz="2000" dirty="0" smtClean="0"/>
              <a:t> bro over </a:t>
            </a:r>
            <a:r>
              <a:rPr lang="en-GB" sz="2000" dirty="0" err="1" smtClean="0"/>
              <a:t>Inderhavnen</a:t>
            </a:r>
            <a:r>
              <a:rPr lang="en-GB" sz="2000" dirty="0" smtClean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 err="1" smtClean="0"/>
              <a:t>K</a:t>
            </a:r>
            <a:r>
              <a:rPr lang="en-GB" sz="2000" dirty="0" err="1" smtClean="0">
                <a:latin typeface="Calibri"/>
              </a:rPr>
              <a:t>ø</a:t>
            </a:r>
            <a:r>
              <a:rPr lang="en-GB" sz="2000" dirty="0" err="1" smtClean="0"/>
              <a:t>benhavn</a:t>
            </a:r>
            <a:endParaRPr lang="en-GB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20" y="1084790"/>
            <a:ext cx="8304363" cy="487452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EBD96E-FA4C-4444-853E-E3FBB24F6F3C}" type="slidenum">
              <a:rPr lang="en-GB"/>
              <a:pPr/>
              <a:t>10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Plan, Bridge Open and Closed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51A7-5CD3-4B92-9473-A6E78002B38A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38" y="1473420"/>
            <a:ext cx="8640762" cy="394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9821" y="418635"/>
            <a:ext cx="8304363" cy="689650"/>
          </a:xfrm>
        </p:spPr>
        <p:txBody>
          <a:bodyPr/>
          <a:lstStyle/>
          <a:p>
            <a:r>
              <a:rPr lang="en-GB" dirty="0" smtClean="0"/>
              <a:t>Bridge concept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Bridge concept</a:t>
            </a:r>
            <a:endParaRPr lang="en-GB" dirty="0"/>
          </a:p>
        </p:txBody>
      </p:sp>
      <p:pic>
        <p:nvPicPr>
          <p:cNvPr id="6" name="Picture 5" descr="inderhavnen 20110406 cam01a 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" y="1619703"/>
            <a:ext cx="8640000" cy="37397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" name="Picture 7" descr="inderhavnen 20110406 cam02 wider final.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" y="1620000"/>
            <a:ext cx="8640000" cy="350626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Bridge concept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50"/>
          <a:stretch>
            <a:fillRect/>
          </a:stretch>
        </p:blipFill>
        <p:spPr bwMode="auto">
          <a:xfrm>
            <a:off x="419822" y="858868"/>
            <a:ext cx="8304362" cy="522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D43B40-A7A3-42BB-9897-1B166D309DA8}" type="slidenum">
              <a:rPr lang="en-GB"/>
              <a:pPr/>
              <a:t>14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Cross Section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495" y="1563003"/>
            <a:ext cx="8924205" cy="360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1D6155-1979-4921-9553-A6AAA0C6B1A7}" type="slidenum">
              <a:rPr lang="en-GB"/>
              <a:pPr/>
              <a:t>15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Section, Bridge Closed and Open</a:t>
            </a:r>
            <a:endParaRPr lang="en-GB" dirty="0"/>
          </a:p>
        </p:txBody>
      </p:sp>
      <p:pic>
        <p:nvPicPr>
          <p:cNvPr id="17410" name="Picture 2" descr="C:\Documents and Settings\iptf\My Documents\FN Jobs\1256 Copenhagen footbridge\4 Detailed Design Stage\Stage 3 Hovedprojekt submission\Inderhavn Hovedprojekt 11 Nov 2010\Drawings\2000 series\1256 - 2120_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95" y="1592703"/>
            <a:ext cx="8924205" cy="1510925"/>
          </a:xfrm>
          <a:prstGeom prst="rect">
            <a:avLst/>
          </a:prstGeom>
          <a:noFill/>
        </p:spPr>
      </p:pic>
      <p:pic>
        <p:nvPicPr>
          <p:cNvPr id="17411" name="Picture 3" descr="C:\Documents and Settings\iptf\My Documents\FN Jobs\1256 Copenhagen footbridge\4 Detailed Design Stage\Stage 3 Hovedprojekt submission\Inderhavn Hovedprojekt 11 Nov 2010\Drawings\2000 series\1256 - 2121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95" y="3685325"/>
            <a:ext cx="8924205" cy="101523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5495" y="2193550"/>
            <a:ext cx="8924205" cy="108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2" name="Rectangle 11"/>
          <p:cNvSpPr/>
          <p:nvPr/>
        </p:nvSpPr>
        <p:spPr>
          <a:xfrm flipH="1">
            <a:off x="4509526" y="2576510"/>
            <a:ext cx="36000" cy="5619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3" name="Rectangle 12"/>
          <p:cNvSpPr/>
          <p:nvPr/>
        </p:nvSpPr>
        <p:spPr>
          <a:xfrm flipH="1">
            <a:off x="4509526" y="2301550"/>
            <a:ext cx="36000" cy="180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4" name="Rectangle 13"/>
          <p:cNvSpPr/>
          <p:nvPr/>
        </p:nvSpPr>
        <p:spPr>
          <a:xfrm flipH="1">
            <a:off x="4176713" y="3680561"/>
            <a:ext cx="36000" cy="1044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5" name="Rectangle 14"/>
          <p:cNvSpPr/>
          <p:nvPr/>
        </p:nvSpPr>
        <p:spPr>
          <a:xfrm flipH="1">
            <a:off x="5159888" y="2647946"/>
            <a:ext cx="36000" cy="5619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6" name="Rectangle 15"/>
          <p:cNvSpPr/>
          <p:nvPr/>
        </p:nvSpPr>
        <p:spPr>
          <a:xfrm flipH="1">
            <a:off x="4883667" y="3680561"/>
            <a:ext cx="36000" cy="1080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7" name="Rectangle 16"/>
          <p:cNvSpPr/>
          <p:nvPr/>
        </p:nvSpPr>
        <p:spPr>
          <a:xfrm flipH="1">
            <a:off x="5159888" y="2295522"/>
            <a:ext cx="36000" cy="216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1D6155-1979-4921-9553-A6AAA0C6B1A7}" type="slidenum">
              <a:rPr lang="en-GB"/>
              <a:pPr/>
              <a:t>16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Section, Bridge Closed and Open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8" y="1457325"/>
            <a:ext cx="8725879" cy="214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iptf\My Documents\FN Jobs\1256 Copenhagen footbridge\4 Detailed Design Stage\Stage 3 Hovedprojekt submission\Inderhavn Hovedprojekt 11 Nov 2010\Drawings\2000 series\1256 - 2121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8" y="3753184"/>
            <a:ext cx="6784497" cy="16260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962775" y="3753184"/>
            <a:ext cx="1941382" cy="162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803418" y="2536707"/>
            <a:ext cx="126000" cy="1260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381500" y="2548395"/>
            <a:ext cx="54000" cy="540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456643" y="2546228"/>
            <a:ext cx="54000" cy="540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094945" y="4613842"/>
            <a:ext cx="54000" cy="540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170088" y="4611675"/>
            <a:ext cx="54000" cy="540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822470" y="4512675"/>
            <a:ext cx="126000" cy="1260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5309" y="3204683"/>
            <a:ext cx="265495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Front Roller Support</a:t>
            </a:r>
          </a:p>
        </p:txBody>
      </p:sp>
      <p:sp>
        <p:nvSpPr>
          <p:cNvPr id="22" name="Up Arrow 21"/>
          <p:cNvSpPr/>
          <p:nvPr/>
        </p:nvSpPr>
        <p:spPr>
          <a:xfrm>
            <a:off x="5765314" y="2747962"/>
            <a:ext cx="197332" cy="456721"/>
          </a:xfrm>
          <a:prstGeom prst="upArrow">
            <a:avLst>
              <a:gd name="adj1" fmla="val 25625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3" name="Up Arrow 22"/>
          <p:cNvSpPr/>
          <p:nvPr/>
        </p:nvSpPr>
        <p:spPr>
          <a:xfrm>
            <a:off x="5780304" y="4703102"/>
            <a:ext cx="197332" cy="456721"/>
          </a:xfrm>
          <a:prstGeom prst="upArrow">
            <a:avLst>
              <a:gd name="adj1" fmla="val 25625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4" name="Up Arrow 23"/>
          <p:cNvSpPr/>
          <p:nvPr/>
        </p:nvSpPr>
        <p:spPr>
          <a:xfrm rot="10800000">
            <a:off x="2071422" y="3951564"/>
            <a:ext cx="197332" cy="456721"/>
          </a:xfrm>
          <a:prstGeom prst="upArrow">
            <a:avLst>
              <a:gd name="adj1" fmla="val 25625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5" name="Up Arrow 24"/>
          <p:cNvSpPr/>
          <p:nvPr/>
        </p:nvSpPr>
        <p:spPr>
          <a:xfrm rot="10800000">
            <a:off x="4342987" y="1909651"/>
            <a:ext cx="197332" cy="456721"/>
          </a:xfrm>
          <a:prstGeom prst="upArrow">
            <a:avLst>
              <a:gd name="adj1" fmla="val 25625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4570299" y="5159823"/>
            <a:ext cx="265496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Front Roller Support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92908" y="1512499"/>
            <a:ext cx="254164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Rear Support Bogies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9431" y="3538538"/>
            <a:ext cx="265325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Rear Support Bogies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97602" y="2835351"/>
            <a:ext cx="13413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Nose pins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582020" y="2400415"/>
            <a:ext cx="397087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 rot="1860232">
            <a:off x="8467618" y="2396280"/>
            <a:ext cx="197332" cy="456721"/>
          </a:xfrm>
          <a:prstGeom prst="upArrow">
            <a:avLst>
              <a:gd name="adj1" fmla="val 25625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1" animBg="1"/>
      <p:bldP spid="3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at Danish Architecture Centre</a:t>
            </a:r>
            <a:endParaRPr lang="en-GB" dirty="0"/>
          </a:p>
        </p:txBody>
      </p:sp>
      <p:pic>
        <p:nvPicPr>
          <p:cNvPr id="13314" name="Picture 2" descr="C:\Documents and Settings\iptf\My Documents\FN Jobs\1256 Copenhagen footbridge\Model at DAC\2013 0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49" y="880442"/>
            <a:ext cx="7560000" cy="503347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at Danish Architecture Centre</a:t>
            </a:r>
            <a:endParaRPr lang="en-GB" dirty="0"/>
          </a:p>
        </p:txBody>
      </p:sp>
      <p:pic>
        <p:nvPicPr>
          <p:cNvPr id="12290" name="Picture 2" descr="C:\Documents and Settings\iptf\My Documents\FN Jobs\1256 Copenhagen footbridge\Model at DAC\2013 0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736" y="918592"/>
            <a:ext cx="3355648" cy="5040000"/>
          </a:xfrm>
          <a:prstGeom prst="rect">
            <a:avLst/>
          </a:prstGeom>
          <a:noFill/>
        </p:spPr>
      </p:pic>
      <p:pic>
        <p:nvPicPr>
          <p:cNvPr id="12291" name="Picture 3" descr="C:\Documents and Settings\iptf\My Documents\FN Jobs\1256 Copenhagen footbridge\Model at DAC\2013 0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736" y="918592"/>
            <a:ext cx="3355648" cy="504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2050" name="Picture 2" descr="C:\Documents and Settings\iptf\My Documents\FN Jobs\1256 Copenhagen footbridge\Model at DAC\2013 0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at Danish Architecture Centre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8" name="Picture Placeholder 7" descr="A. Bridge (Bro Over Inderhavn, Denmark)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3074" name="Picture 2" descr="C:\Documents and Settings\iptf\My Documents\FN Jobs\1256 Copenhagen footbridge\Model at DAC\2013 0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at Danish Architecture Centre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Placeholder 7" descr="A. Bridge (Bro Over Inderhavn 2, Denmark) 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22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at DAC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538773" y="2638269"/>
            <a:ext cx="2106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model video</a:t>
            </a:r>
          </a:p>
        </p:txBody>
      </p:sp>
      <p:pic>
        <p:nvPicPr>
          <p:cNvPr id="6" name="Picture 2" descr="C:\Documents and Settings\iptf\My Documents\FN Jobs\1256 Copenhagen footbridge\Model at DAC\2013 0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772" y="918592"/>
            <a:ext cx="3355648" cy="504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99" y="836641"/>
            <a:ext cx="8070504" cy="525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Operating System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51A7-5CD3-4B92-9473-A6E78002B38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Bridge Operation (competition stage)</a:t>
            </a:r>
            <a:endParaRPr lang="en-GB" dirty="0"/>
          </a:p>
        </p:txBody>
      </p:sp>
      <p:pic>
        <p:nvPicPr>
          <p:cNvPr id="6" name="111-Rope Drive 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screen"/>
          <a:stretch>
            <a:fillRect/>
          </a:stretch>
        </p:blipFill>
        <p:spPr>
          <a:xfrm>
            <a:off x="1187529" y="980660"/>
            <a:ext cx="6720933" cy="5040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25</a:t>
            </a:fld>
            <a:endParaRPr lang="en-GB" dirty="0"/>
          </a:p>
        </p:txBody>
      </p:sp>
      <p:grpSp>
        <p:nvGrpSpPr>
          <p:cNvPr id="3" name="Group 22"/>
          <p:cNvGrpSpPr/>
          <p:nvPr/>
        </p:nvGrpSpPr>
        <p:grpSpPr>
          <a:xfrm>
            <a:off x="84210" y="1772770"/>
            <a:ext cx="9059790" cy="3368623"/>
            <a:chOff x="84210" y="2796757"/>
            <a:chExt cx="9059790" cy="3368623"/>
          </a:xfrm>
        </p:grpSpPr>
        <p:grpSp>
          <p:nvGrpSpPr>
            <p:cNvPr id="7" name="Group 18"/>
            <p:cNvGrpSpPr/>
            <p:nvPr/>
          </p:nvGrpSpPr>
          <p:grpSpPr>
            <a:xfrm>
              <a:off x="84210" y="2796757"/>
              <a:ext cx="9059790" cy="3368623"/>
              <a:chOff x="84210" y="2060810"/>
              <a:chExt cx="9059790" cy="3368623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10" y="2060810"/>
                <a:ext cx="9059790" cy="3368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77764" y="4708618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DEFLECTOR SHEAVES</a:t>
                </a:r>
                <a:endParaRPr lang="en-GB" sz="105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8278" y="3717040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OPERATING MACHINERY</a:t>
                </a:r>
                <a:endParaRPr lang="en-GB" sz="105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491850" y="470861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NOSE PINS</a:t>
                </a:r>
                <a:endParaRPr lang="en-GB" sz="105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32300" y="2836771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RISING GATE</a:t>
                </a:r>
                <a:endParaRPr lang="en-GB" sz="105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29263" y="499196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SPAN LOCK</a:t>
                </a:r>
                <a:endParaRPr lang="en-GB" sz="105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93078" y="2187767"/>
                <a:ext cx="176548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REAR SUPPORT BOGIES</a:t>
                </a:r>
                <a:endParaRPr lang="en-GB" sz="1050" b="1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158562" y="3445760"/>
              <a:ext cx="1333424" cy="415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 smtClean="0"/>
                <a:t>FRONT ROLLER SUPPORT</a:t>
              </a:r>
              <a:endParaRPr lang="en-GB" sz="1050" b="1" dirty="0"/>
            </a:p>
          </p:txBody>
        </p:sp>
      </p:grpSp>
      <p:cxnSp>
        <p:nvCxnSpPr>
          <p:cNvPr id="22" name="Straight Connector 21"/>
          <p:cNvCxnSpPr>
            <a:stCxn id="19" idx="1"/>
          </p:cNvCxnSpPr>
          <p:nvPr/>
        </p:nvCxnSpPr>
        <p:spPr bwMode="auto">
          <a:xfrm flipH="1">
            <a:off x="3041168" y="2629522"/>
            <a:ext cx="1117394" cy="79947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Principal Machinery Components</a:t>
            </a:r>
            <a:endParaRPr lang="en-GB" dirty="0"/>
          </a:p>
        </p:txBody>
      </p:sp>
      <p:cxnSp>
        <p:nvCxnSpPr>
          <p:cNvPr id="28" name="Straight Connector 27"/>
          <p:cNvCxnSpPr>
            <a:stCxn id="16" idx="2"/>
          </p:cNvCxnSpPr>
          <p:nvPr/>
        </p:nvCxnSpPr>
        <p:spPr bwMode="auto">
          <a:xfrm flipH="1">
            <a:off x="5895975" y="2802647"/>
            <a:ext cx="1503037" cy="104185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8" idx="2"/>
          </p:cNvCxnSpPr>
          <p:nvPr/>
        </p:nvCxnSpPr>
        <p:spPr bwMode="auto">
          <a:xfrm flipH="1">
            <a:off x="2393078" y="2315225"/>
            <a:ext cx="882742" cy="78992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endCxn id="14" idx="0"/>
          </p:cNvCxnSpPr>
          <p:nvPr/>
        </p:nvCxnSpPr>
        <p:spPr bwMode="auto">
          <a:xfrm flipH="1">
            <a:off x="4158562" y="3844498"/>
            <a:ext cx="70148" cy="57608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endCxn id="10" idx="0"/>
          </p:cNvCxnSpPr>
          <p:nvPr/>
        </p:nvCxnSpPr>
        <p:spPr bwMode="auto">
          <a:xfrm flipH="1">
            <a:off x="1844476" y="3219450"/>
            <a:ext cx="1117088" cy="120112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endCxn id="12" idx="0"/>
          </p:cNvCxnSpPr>
          <p:nvPr/>
        </p:nvCxnSpPr>
        <p:spPr bwMode="auto">
          <a:xfrm>
            <a:off x="717449" y="2675689"/>
            <a:ext cx="127541" cy="75331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8" idx="2"/>
          </p:cNvCxnSpPr>
          <p:nvPr/>
        </p:nvCxnSpPr>
        <p:spPr bwMode="auto">
          <a:xfrm flipH="1">
            <a:off x="2393078" y="2315225"/>
            <a:ext cx="882742" cy="111377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endCxn id="10" idx="0"/>
          </p:cNvCxnSpPr>
          <p:nvPr/>
        </p:nvCxnSpPr>
        <p:spPr bwMode="auto">
          <a:xfrm flipH="1">
            <a:off x="1844476" y="3682916"/>
            <a:ext cx="993974" cy="737662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H="1">
            <a:off x="6048376" y="2802647"/>
            <a:ext cx="1350636" cy="137882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endCxn id="17" idx="0"/>
          </p:cNvCxnSpPr>
          <p:nvPr/>
        </p:nvCxnSpPr>
        <p:spPr bwMode="auto">
          <a:xfrm>
            <a:off x="5676900" y="4181475"/>
            <a:ext cx="219075" cy="522453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2" name="Group 22"/>
          <p:cNvGrpSpPr/>
          <p:nvPr/>
        </p:nvGrpSpPr>
        <p:grpSpPr>
          <a:xfrm>
            <a:off x="84210" y="2782722"/>
            <a:ext cx="9059790" cy="3368623"/>
            <a:chOff x="84210" y="2796757"/>
            <a:chExt cx="9059790" cy="3368623"/>
          </a:xfrm>
        </p:grpSpPr>
        <p:grpSp>
          <p:nvGrpSpPr>
            <p:cNvPr id="3" name="Group 18"/>
            <p:cNvGrpSpPr/>
            <p:nvPr/>
          </p:nvGrpSpPr>
          <p:grpSpPr>
            <a:xfrm>
              <a:off x="84210" y="2796757"/>
              <a:ext cx="9059790" cy="3368623"/>
              <a:chOff x="84210" y="2060810"/>
              <a:chExt cx="9059790" cy="3368623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10" y="2060810"/>
                <a:ext cx="9059790" cy="3368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77764" y="4708618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DEFLECTOR SHEAVES</a:t>
                </a:r>
                <a:endParaRPr lang="en-GB" sz="105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8278" y="3717040"/>
                <a:ext cx="1333424" cy="41549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OPERATING MACHINERY</a:t>
                </a:r>
                <a:endParaRPr lang="en-GB" sz="105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491850" y="470861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NOSE PINS</a:t>
                </a:r>
                <a:endParaRPr lang="en-GB" sz="105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32300" y="2836771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RISING GATE</a:t>
                </a:r>
                <a:endParaRPr lang="en-GB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29263" y="499196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SPAN LOCK</a:t>
                </a:r>
                <a:endParaRPr lang="en-GB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93078" y="2187767"/>
                <a:ext cx="176548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REAR SUPPORT BOGIES</a:t>
                </a:r>
                <a:endParaRPr lang="en-GB" sz="105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158562" y="3445760"/>
              <a:ext cx="1333424" cy="415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/>
                <a:t>FRONT ROLLER SUPPORT</a:t>
              </a:r>
              <a:endParaRPr lang="en-GB" sz="1050" dirty="0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Principal Machinery Components</a:t>
            </a:r>
            <a:endParaRPr lang="en-GB" dirty="0"/>
          </a:p>
        </p:txBody>
      </p:sp>
      <p:cxnSp>
        <p:nvCxnSpPr>
          <p:cNvPr id="32" name="Straight Connector 31"/>
          <p:cNvCxnSpPr>
            <a:endCxn id="12" idx="0"/>
          </p:cNvCxnSpPr>
          <p:nvPr/>
        </p:nvCxnSpPr>
        <p:spPr bwMode="auto">
          <a:xfrm>
            <a:off x="717449" y="3685641"/>
            <a:ext cx="127541" cy="75331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342" y="846518"/>
            <a:ext cx="8085598" cy="2401278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27</a:t>
            </a:fld>
            <a:endParaRPr lang="en-GB" dirty="0"/>
          </a:p>
        </p:txBody>
      </p:sp>
      <p:grpSp>
        <p:nvGrpSpPr>
          <p:cNvPr id="2" name="Group 22"/>
          <p:cNvGrpSpPr/>
          <p:nvPr/>
        </p:nvGrpSpPr>
        <p:grpSpPr>
          <a:xfrm>
            <a:off x="84210" y="2782722"/>
            <a:ext cx="9059790" cy="3368623"/>
            <a:chOff x="84210" y="2796757"/>
            <a:chExt cx="9059790" cy="3368623"/>
          </a:xfrm>
        </p:grpSpPr>
        <p:grpSp>
          <p:nvGrpSpPr>
            <p:cNvPr id="3" name="Group 18"/>
            <p:cNvGrpSpPr/>
            <p:nvPr/>
          </p:nvGrpSpPr>
          <p:grpSpPr>
            <a:xfrm>
              <a:off x="84210" y="2796757"/>
              <a:ext cx="9059790" cy="3368623"/>
              <a:chOff x="84210" y="2060810"/>
              <a:chExt cx="9059790" cy="3368623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10" y="2060810"/>
                <a:ext cx="9059790" cy="3368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77764" y="4708618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DEFLECTOR SHEAVES</a:t>
                </a:r>
                <a:endParaRPr lang="en-GB" sz="105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8278" y="3717040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OPERATING MACHINERY</a:t>
                </a:r>
                <a:endParaRPr lang="en-GB" sz="105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491850" y="470861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NOSE PINS</a:t>
                </a:r>
                <a:endParaRPr lang="en-GB" sz="105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32300" y="2836771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RISING GATE</a:t>
                </a:r>
                <a:endParaRPr lang="en-GB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29263" y="499196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SPAN LOCK</a:t>
                </a:r>
                <a:endParaRPr lang="en-GB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93078" y="2187767"/>
                <a:ext cx="176548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REAR SUPPORT BOGIES</a:t>
                </a:r>
                <a:endParaRPr lang="en-GB" sz="105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158562" y="3445760"/>
              <a:ext cx="1333424" cy="41549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 smtClean="0"/>
                <a:t>FRONT ROLLER SUPPORT</a:t>
              </a:r>
              <a:endParaRPr lang="en-GB" sz="1050" b="1" dirty="0"/>
            </a:p>
          </p:txBody>
        </p:sp>
      </p:grpSp>
      <p:cxnSp>
        <p:nvCxnSpPr>
          <p:cNvPr id="22" name="Straight Connector 21"/>
          <p:cNvCxnSpPr>
            <a:stCxn id="19" idx="1"/>
          </p:cNvCxnSpPr>
          <p:nvPr/>
        </p:nvCxnSpPr>
        <p:spPr bwMode="auto">
          <a:xfrm flipH="1">
            <a:off x="3041168" y="3639474"/>
            <a:ext cx="1117394" cy="79947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Principal Machinery Components</a:t>
            </a:r>
            <a:endParaRPr lang="en-GB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37" y="295264"/>
            <a:ext cx="3033010" cy="3934138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28</a:t>
            </a:fld>
            <a:endParaRPr lang="en-GB" dirty="0"/>
          </a:p>
        </p:txBody>
      </p:sp>
      <p:grpSp>
        <p:nvGrpSpPr>
          <p:cNvPr id="2" name="Group 22"/>
          <p:cNvGrpSpPr/>
          <p:nvPr/>
        </p:nvGrpSpPr>
        <p:grpSpPr>
          <a:xfrm>
            <a:off x="84210" y="2782722"/>
            <a:ext cx="9059790" cy="3368623"/>
            <a:chOff x="84210" y="2796757"/>
            <a:chExt cx="9059790" cy="3368623"/>
          </a:xfrm>
        </p:grpSpPr>
        <p:grpSp>
          <p:nvGrpSpPr>
            <p:cNvPr id="3" name="Group 18"/>
            <p:cNvGrpSpPr/>
            <p:nvPr/>
          </p:nvGrpSpPr>
          <p:grpSpPr>
            <a:xfrm>
              <a:off x="84210" y="2796757"/>
              <a:ext cx="9059790" cy="3368623"/>
              <a:chOff x="84210" y="2060810"/>
              <a:chExt cx="9059790" cy="3368623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10" y="2060810"/>
                <a:ext cx="9059790" cy="3368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77764" y="4708618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DEFLECTOR SHEAVES</a:t>
                </a:r>
                <a:endParaRPr lang="en-GB" sz="105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8278" y="3717040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OPERATING MACHINERY</a:t>
                </a:r>
                <a:endParaRPr lang="en-GB" sz="105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491850" y="470861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NOSE PINS</a:t>
                </a:r>
                <a:endParaRPr lang="en-GB" sz="105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32300" y="2836771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RISING GATE</a:t>
                </a:r>
                <a:endParaRPr lang="en-GB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29263" y="499196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SPAN LOCK</a:t>
                </a:r>
                <a:endParaRPr lang="en-GB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93078" y="2187767"/>
                <a:ext cx="1765484" cy="41549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REAR SUPPORT BOGIES</a:t>
                </a:r>
                <a:endParaRPr lang="en-GB" sz="1050" b="1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158562" y="3445760"/>
              <a:ext cx="1333424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/>
                <a:t>FRONT ROLLER</a:t>
              </a:r>
              <a:endParaRPr lang="en-GB" sz="1050" dirty="0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Principal Machinery Components</a:t>
            </a:r>
            <a:endParaRPr lang="en-GB" dirty="0"/>
          </a:p>
        </p:txBody>
      </p:sp>
      <p:cxnSp>
        <p:nvCxnSpPr>
          <p:cNvPr id="29" name="Straight Connector 28"/>
          <p:cNvCxnSpPr>
            <a:stCxn id="18" idx="2"/>
          </p:cNvCxnSpPr>
          <p:nvPr/>
        </p:nvCxnSpPr>
        <p:spPr bwMode="auto">
          <a:xfrm flipH="1">
            <a:off x="2393078" y="3325177"/>
            <a:ext cx="882742" cy="78992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8" idx="2"/>
          </p:cNvCxnSpPr>
          <p:nvPr/>
        </p:nvCxnSpPr>
        <p:spPr bwMode="auto">
          <a:xfrm flipH="1">
            <a:off x="2393078" y="3325177"/>
            <a:ext cx="882742" cy="111377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78531" y="822302"/>
            <a:ext cx="4703601" cy="387056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29</a:t>
            </a:fld>
            <a:endParaRPr lang="en-GB" dirty="0"/>
          </a:p>
        </p:txBody>
      </p:sp>
      <p:grpSp>
        <p:nvGrpSpPr>
          <p:cNvPr id="2" name="Group 22"/>
          <p:cNvGrpSpPr/>
          <p:nvPr/>
        </p:nvGrpSpPr>
        <p:grpSpPr>
          <a:xfrm>
            <a:off x="84210" y="2782722"/>
            <a:ext cx="9059790" cy="3368623"/>
            <a:chOff x="84210" y="2796757"/>
            <a:chExt cx="9059790" cy="3368623"/>
          </a:xfrm>
        </p:grpSpPr>
        <p:grpSp>
          <p:nvGrpSpPr>
            <p:cNvPr id="3" name="Group 18"/>
            <p:cNvGrpSpPr/>
            <p:nvPr/>
          </p:nvGrpSpPr>
          <p:grpSpPr>
            <a:xfrm>
              <a:off x="84210" y="2796757"/>
              <a:ext cx="9059790" cy="3368623"/>
              <a:chOff x="84210" y="2060810"/>
              <a:chExt cx="9059790" cy="3368623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10" y="2060810"/>
                <a:ext cx="9059790" cy="3368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77764" y="4708618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DEFLECTOR SHEAVES</a:t>
                </a:r>
                <a:endParaRPr lang="en-GB" sz="105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8278" y="3717040"/>
                <a:ext cx="133342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OPERATING MACHINERY</a:t>
                </a:r>
                <a:endParaRPr lang="en-GB" sz="105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491850" y="4708618"/>
                <a:ext cx="1333424" cy="25391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smtClean="0"/>
                  <a:t>NOSE PINS</a:t>
                </a:r>
                <a:endParaRPr lang="en-GB" sz="105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32300" y="2836771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RISING GATE</a:t>
                </a:r>
                <a:endParaRPr lang="en-GB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29263" y="4991968"/>
                <a:ext cx="1333424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SPAN LOCK</a:t>
                </a:r>
                <a:endParaRPr lang="en-GB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93078" y="2187767"/>
                <a:ext cx="1765484" cy="415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REAR SUPPORT BOGIES</a:t>
                </a:r>
                <a:endParaRPr lang="en-GB" sz="105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158562" y="3445760"/>
              <a:ext cx="1333424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/>
                <a:t>FRONT ROLLER</a:t>
              </a:r>
              <a:endParaRPr lang="en-GB" sz="1050" dirty="0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Principal Machinery Components</a:t>
            </a:r>
            <a:endParaRPr lang="en-GB" dirty="0"/>
          </a:p>
        </p:txBody>
      </p:sp>
      <p:cxnSp>
        <p:nvCxnSpPr>
          <p:cNvPr id="30" name="Straight Connector 29"/>
          <p:cNvCxnSpPr>
            <a:endCxn id="14" idx="0"/>
          </p:cNvCxnSpPr>
          <p:nvPr/>
        </p:nvCxnSpPr>
        <p:spPr bwMode="auto">
          <a:xfrm flipH="1">
            <a:off x="4158562" y="4854450"/>
            <a:ext cx="70148" cy="57608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6729" y="1117476"/>
            <a:ext cx="5747696" cy="278240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026" y="181700"/>
            <a:ext cx="2713835" cy="371969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521C-51B0-444D-A418-51B3FFB4B7D3}" type="datetime3">
              <a:rPr lang="en-US" smtClean="0"/>
              <a:pPr/>
              <a:t>9 April 2013</a:t>
            </a:fld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2BB-24C9-4B58-956E-391F01716C20}" type="slidenum">
              <a:rPr lang="en-GB" sz="900" smtClean="0"/>
              <a:pPr/>
              <a:t>3</a:t>
            </a:fld>
            <a:endParaRPr lang="en-GB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871" y="961959"/>
            <a:ext cx="6494060" cy="493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Bridge Location</a:t>
            </a:r>
            <a:endParaRPr lang="en-GB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019124" y="3549561"/>
            <a:ext cx="867201" cy="227455"/>
          </a:xfrm>
          <a:prstGeom prst="line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29250" y="4081816"/>
            <a:ext cx="257175" cy="123825"/>
          </a:xfrm>
          <a:prstGeom prst="line">
            <a:avLst/>
          </a:prstGeom>
          <a:ln w="5080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710237" y="3957991"/>
            <a:ext cx="119063" cy="247650"/>
          </a:xfrm>
          <a:prstGeom prst="line">
            <a:avLst/>
          </a:prstGeom>
          <a:ln w="5080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053138" y="3034066"/>
            <a:ext cx="119062" cy="247650"/>
          </a:xfrm>
          <a:prstGeom prst="line">
            <a:avLst/>
          </a:prstGeom>
          <a:ln w="5080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41527" y="5942965"/>
            <a:ext cx="315552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Inner Harbour Bridge</a:t>
            </a:r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2919288" y="3777016"/>
            <a:ext cx="1397879" cy="2165949"/>
          </a:xfrm>
          <a:prstGeom prst="straightConnector1">
            <a:avLst/>
          </a:prstGeom>
          <a:ln w="28575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48226" y="532667"/>
            <a:ext cx="221254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Canal Bridges</a:t>
            </a:r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>
            <a:off x="5054500" y="901999"/>
            <a:ext cx="631925" cy="3179817"/>
          </a:xfrm>
          <a:prstGeom prst="straightConnector1">
            <a:avLst/>
          </a:prstGeom>
          <a:ln w="28575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2"/>
          </p:cNvCxnSpPr>
          <p:nvPr/>
        </p:nvCxnSpPr>
        <p:spPr>
          <a:xfrm>
            <a:off x="5054500" y="901999"/>
            <a:ext cx="998638" cy="2132067"/>
          </a:xfrm>
          <a:prstGeom prst="straightConnector1">
            <a:avLst/>
          </a:prstGeom>
          <a:ln w="28575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7" y="2038662"/>
            <a:ext cx="9047538" cy="2687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EBD96E-FA4C-4444-853E-E3FBB24F6F3C}" type="slidenum">
              <a:rPr lang="en-GB"/>
              <a:pPr/>
              <a:t>30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Segregated pedestrians and cyclists</a:t>
            </a:r>
            <a:endParaRPr lang="en-GB" dirty="0"/>
          </a:p>
        </p:txBody>
      </p:sp>
      <p:sp>
        <p:nvSpPr>
          <p:cNvPr id="6" name="Left-Right Arrow 5"/>
          <p:cNvSpPr/>
          <p:nvPr/>
        </p:nvSpPr>
        <p:spPr>
          <a:xfrm rot="766356">
            <a:off x="1508945" y="2997914"/>
            <a:ext cx="794478" cy="180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8" name="Left-Right Arrow 7"/>
          <p:cNvSpPr/>
          <p:nvPr/>
        </p:nvSpPr>
        <p:spPr>
          <a:xfrm rot="294467">
            <a:off x="6678848" y="3306119"/>
            <a:ext cx="794478" cy="180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9" name="Left-Right Arrow 8"/>
          <p:cNvSpPr/>
          <p:nvPr/>
        </p:nvSpPr>
        <p:spPr>
          <a:xfrm>
            <a:off x="3909925" y="3397175"/>
            <a:ext cx="794478" cy="180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5" name="Left-Right Arrow 24"/>
          <p:cNvSpPr/>
          <p:nvPr/>
        </p:nvSpPr>
        <p:spPr>
          <a:xfrm rot="766353">
            <a:off x="1480372" y="3495226"/>
            <a:ext cx="794478" cy="1800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6" name="Left-Right Arrow 25"/>
          <p:cNvSpPr/>
          <p:nvPr/>
        </p:nvSpPr>
        <p:spPr>
          <a:xfrm rot="206638">
            <a:off x="6361835" y="3792196"/>
            <a:ext cx="794478" cy="1800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7" name="Left-Right Arrow 26"/>
          <p:cNvSpPr/>
          <p:nvPr/>
        </p:nvSpPr>
        <p:spPr>
          <a:xfrm>
            <a:off x="4889137" y="3547278"/>
            <a:ext cx="794478" cy="1800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8" name="Left-Right Arrow 27"/>
          <p:cNvSpPr/>
          <p:nvPr/>
        </p:nvSpPr>
        <p:spPr>
          <a:xfrm rot="293893">
            <a:off x="3132939" y="3528502"/>
            <a:ext cx="794478" cy="1800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1525872" y="2048868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Cycles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5722" y="4215951"/>
            <a:ext cx="188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Pedestrians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04403" y="2144790"/>
            <a:ext cx="188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  <a:cs typeface="Arial" pitchFamily="34" charset="0"/>
              </a:rPr>
              <a:t>Transition Zone</a:t>
            </a:r>
          </a:p>
        </p:txBody>
      </p:sp>
      <p:cxnSp>
        <p:nvCxnSpPr>
          <p:cNvPr id="33" name="Straight Arrow Connector 32"/>
          <p:cNvCxnSpPr>
            <a:stCxn id="30" idx="0"/>
          </p:cNvCxnSpPr>
          <p:nvPr/>
        </p:nvCxnSpPr>
        <p:spPr>
          <a:xfrm flipV="1">
            <a:off x="1888762" y="3609848"/>
            <a:ext cx="0" cy="6061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9" idx="2"/>
            <a:endCxn id="6" idx="1"/>
          </p:cNvCxnSpPr>
          <p:nvPr/>
        </p:nvCxnSpPr>
        <p:spPr>
          <a:xfrm flipH="1">
            <a:off x="1916133" y="2418200"/>
            <a:ext cx="411713" cy="6258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1" idx="2"/>
          </p:cNvCxnSpPr>
          <p:nvPr/>
        </p:nvCxnSpPr>
        <p:spPr>
          <a:xfrm>
            <a:off x="5647443" y="2791121"/>
            <a:ext cx="288662" cy="6837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98113" y="2098624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Cycles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17963" y="4265707"/>
            <a:ext cx="188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Pedestrians</a:t>
            </a:r>
          </a:p>
        </p:txBody>
      </p:sp>
      <p:cxnSp>
        <p:nvCxnSpPr>
          <p:cNvPr id="47" name="Straight Arrow Connector 46"/>
          <p:cNvCxnSpPr>
            <a:stCxn id="46" idx="0"/>
          </p:cNvCxnSpPr>
          <p:nvPr/>
        </p:nvCxnSpPr>
        <p:spPr>
          <a:xfrm flipH="1" flipV="1">
            <a:off x="6798113" y="3978521"/>
            <a:ext cx="362890" cy="2871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5" idx="2"/>
          </p:cNvCxnSpPr>
          <p:nvPr/>
        </p:nvCxnSpPr>
        <p:spPr>
          <a:xfrm flipH="1">
            <a:off x="7161003" y="2467956"/>
            <a:ext cx="439084" cy="854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31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 abutment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68" y="936000"/>
            <a:ext cx="7749221" cy="492515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Left-Right Arrow 5"/>
          <p:cNvSpPr/>
          <p:nvPr/>
        </p:nvSpPr>
        <p:spPr>
          <a:xfrm rot="1363487">
            <a:off x="6719157" y="3861364"/>
            <a:ext cx="794478" cy="180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15592" y="2912318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Cycles</a:t>
            </a:r>
          </a:p>
        </p:txBody>
      </p:sp>
      <p:cxnSp>
        <p:nvCxnSpPr>
          <p:cNvPr id="8" name="Straight Arrow Connector 7"/>
          <p:cNvCxnSpPr>
            <a:stCxn id="7" idx="2"/>
            <a:endCxn id="6" idx="1"/>
          </p:cNvCxnSpPr>
          <p:nvPr/>
        </p:nvCxnSpPr>
        <p:spPr>
          <a:xfrm flipH="1">
            <a:off x="7133780" y="3281650"/>
            <a:ext cx="383786" cy="6282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-Right Arrow 11"/>
          <p:cNvSpPr/>
          <p:nvPr/>
        </p:nvSpPr>
        <p:spPr>
          <a:xfrm rot="1296044">
            <a:off x="5364162" y="5001211"/>
            <a:ext cx="794478" cy="1800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943432" y="5136463"/>
            <a:ext cx="188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Pedestrians</a:t>
            </a:r>
          </a:p>
        </p:txBody>
      </p:sp>
      <p:cxnSp>
        <p:nvCxnSpPr>
          <p:cNvPr id="14" name="Straight Arrow Connector 13"/>
          <p:cNvCxnSpPr>
            <a:stCxn id="13" idx="3"/>
            <a:endCxn id="12" idx="5"/>
          </p:cNvCxnSpPr>
          <p:nvPr/>
        </p:nvCxnSpPr>
        <p:spPr>
          <a:xfrm flipV="1">
            <a:off x="4829512" y="5133051"/>
            <a:ext cx="915323" cy="1880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32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East abutment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20" y="1070910"/>
            <a:ext cx="8198013" cy="440049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Left-Right Arrow 6"/>
          <p:cNvSpPr/>
          <p:nvPr/>
        </p:nvSpPr>
        <p:spPr>
          <a:xfrm rot="863986">
            <a:off x="3190575" y="2022229"/>
            <a:ext cx="794478" cy="180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599005" y="1164449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Cycles</a:t>
            </a:r>
          </a:p>
        </p:txBody>
      </p:sp>
      <p:cxnSp>
        <p:nvCxnSpPr>
          <p:cNvPr id="9" name="Straight Arrow Connector 8"/>
          <p:cNvCxnSpPr>
            <a:stCxn id="8" idx="2"/>
            <a:endCxn id="7" idx="1"/>
          </p:cNvCxnSpPr>
          <p:nvPr/>
        </p:nvCxnSpPr>
        <p:spPr>
          <a:xfrm flipH="1">
            <a:off x="3599005" y="1533781"/>
            <a:ext cx="801974" cy="5348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-Right Arrow 9"/>
          <p:cNvSpPr/>
          <p:nvPr/>
        </p:nvSpPr>
        <p:spPr>
          <a:xfrm rot="880602">
            <a:off x="3201976" y="3867916"/>
            <a:ext cx="794478" cy="1800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6594" y="4491961"/>
            <a:ext cx="188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Pedestrians</a:t>
            </a:r>
          </a:p>
        </p:txBody>
      </p:sp>
      <p:cxnSp>
        <p:nvCxnSpPr>
          <p:cNvPr id="12" name="Straight Arrow Connector 11"/>
          <p:cNvCxnSpPr>
            <a:stCxn id="11" idx="3"/>
            <a:endCxn id="10" idx="5"/>
          </p:cNvCxnSpPr>
          <p:nvPr/>
        </p:nvCxnSpPr>
        <p:spPr>
          <a:xfrm flipV="1">
            <a:off x="2472674" y="4001448"/>
            <a:ext cx="1115140" cy="6751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19821" y="398353"/>
            <a:ext cx="8304363" cy="689650"/>
          </a:xfrm>
        </p:spPr>
        <p:txBody>
          <a:bodyPr/>
          <a:lstStyle/>
          <a:p>
            <a:r>
              <a:rPr lang="en-GB" dirty="0" smtClean="0"/>
              <a:t>Transition Zone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49401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1191858">
            <a:off x="1199213" y="1993692"/>
            <a:ext cx="644577" cy="22485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8" name="Right Arrow 7"/>
          <p:cNvSpPr/>
          <p:nvPr/>
        </p:nvSpPr>
        <p:spPr>
          <a:xfrm rot="11752437">
            <a:off x="4840283" y="3689688"/>
            <a:ext cx="644577" cy="22485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1027" name="Picture 3" descr="C:\Documents and Settings\AMBH\Desktop\ICE\PIC_0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2" y="3227841"/>
            <a:ext cx="5432190" cy="3055607"/>
          </a:xfrm>
          <a:prstGeom prst="rect">
            <a:avLst/>
          </a:prstGeom>
          <a:noFill/>
        </p:spPr>
      </p:pic>
      <p:pic>
        <p:nvPicPr>
          <p:cNvPr id="1026" name="Picture 2" descr="C:\Documents and Settings\AMBH\Desktop\ICE\IMG_13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163" y="836640"/>
            <a:ext cx="4896680" cy="326445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6222" y="2429301"/>
            <a:ext cx="3005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 smtClean="0"/>
              <a:t>Cycle Test at Carlsberg Factory March 2010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Cycling Test for Transition Geometry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Fixed concrete spans</a:t>
            </a:r>
            <a:endParaRPr lang="en-GB" dirty="0"/>
          </a:p>
        </p:txBody>
      </p:sp>
      <p:pic>
        <p:nvPicPr>
          <p:cNvPr id="8" name="Picture Placeholder 7" descr="A. Bridge (Bro Over Inderhavn, Denmark)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9821" y="1883391"/>
            <a:ext cx="79211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Reinforced concrete, no pre-stressing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Curved alignment: S-shape on plan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Permanent formwork for top slab (cast last)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Deck boxes contain drive cables and sheaves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Pre-cambered geometry allows for added weight of steel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Particular need to control construction tolerances because of steel spans resting between.</a:t>
            </a:r>
          </a:p>
        </p:txBody>
      </p:sp>
      <p:sp>
        <p:nvSpPr>
          <p:cNvPr id="13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Fixed concrete spans – key features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D43B40-A7A3-42BB-9897-1B166D309DA8}" type="slidenum">
              <a:rPr lang="en-GB"/>
              <a:pPr/>
              <a:t>37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Typical Section Through Concrete Box</a:t>
            </a:r>
            <a:endParaRPr lang="en-GB" dirty="0"/>
          </a:p>
        </p:txBody>
      </p:sp>
      <p:pic>
        <p:nvPicPr>
          <p:cNvPr id="1026" name="Picture 2" descr="C:\Documents and Settings\iptf\Desktop\1256 - Concrete Secti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68" y="1107880"/>
            <a:ext cx="8532054" cy="46648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38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sample panel</a:t>
            </a:r>
            <a:endParaRPr lang="en-GB" dirty="0"/>
          </a:p>
        </p:txBody>
      </p:sp>
      <p:pic>
        <p:nvPicPr>
          <p:cNvPr id="7170" name="Picture 2" descr="C:\Documents and Settings\iptf\My Documents\FN Jobs\1256 Copenhagen footbridge\PHOTOS FROM NETWORK\IMG_05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00" y="900000"/>
            <a:ext cx="6840000" cy="510888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39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sample panel</a:t>
            </a:r>
            <a:endParaRPr lang="en-GB" dirty="0"/>
          </a:p>
        </p:txBody>
      </p:sp>
      <p:pic>
        <p:nvPicPr>
          <p:cNvPr id="7171" name="Picture 3" descr="C:\Documents and Settings\iptf\My Documents\FN Jobs\1256 Copenhagen footbridge\PHOTOS FROM NETWORK\IMG_05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00" y="882636"/>
            <a:ext cx="6840000" cy="510888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Who's who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080399" y="641727"/>
            <a:ext cx="385247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latin typeface="+mj-lt"/>
                <a:cs typeface="Arial" pitchFamily="34" charset="0"/>
              </a:rPr>
              <a:t>CLIENT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 err="1" smtClean="0">
                <a:latin typeface="+mj-lt"/>
                <a:cs typeface="Arial" pitchFamily="34" charset="0"/>
              </a:rPr>
              <a:t>K</a:t>
            </a:r>
            <a:r>
              <a:rPr lang="en-GB" b="1" dirty="0" err="1" smtClean="0">
                <a:latin typeface="Calibri"/>
                <a:cs typeface="Arial" pitchFamily="34" charset="0"/>
              </a:rPr>
              <a:t>ø</a:t>
            </a:r>
            <a:r>
              <a:rPr lang="en-GB" b="1" dirty="0" err="1" smtClean="0">
                <a:latin typeface="+mj-lt"/>
                <a:cs typeface="Arial" pitchFamily="34" charset="0"/>
              </a:rPr>
              <a:t>benhavns</a:t>
            </a:r>
            <a:r>
              <a:rPr lang="en-GB" b="1" dirty="0" smtClean="0">
                <a:latin typeface="+mj-lt"/>
                <a:cs typeface="Arial" pitchFamily="34" charset="0"/>
              </a:rPr>
              <a:t> </a:t>
            </a:r>
            <a:r>
              <a:rPr lang="en-GB" b="1" dirty="0" err="1" smtClean="0">
                <a:latin typeface="+mj-lt"/>
                <a:cs typeface="Arial" pitchFamily="34" charset="0"/>
              </a:rPr>
              <a:t>Kommune</a:t>
            </a:r>
            <a:endParaRPr lang="en-GB" b="1" dirty="0" smtClean="0">
              <a:latin typeface="+mj-lt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+mj-lt"/>
                <a:cs typeface="Arial" pitchFamily="34" charset="0"/>
              </a:rPr>
              <a:t>(</a:t>
            </a:r>
            <a:r>
              <a:rPr lang="en-GB" dirty="0" err="1" smtClean="0">
                <a:latin typeface="+mj-lt"/>
                <a:cs typeface="Arial" pitchFamily="34" charset="0"/>
              </a:rPr>
              <a:t>Teknik</a:t>
            </a:r>
            <a:r>
              <a:rPr lang="en-GB" dirty="0" smtClean="0">
                <a:latin typeface="+mj-lt"/>
                <a:cs typeface="Arial" pitchFamily="34" charset="0"/>
              </a:rPr>
              <a:t>- </a:t>
            </a:r>
            <a:r>
              <a:rPr lang="en-GB" dirty="0" err="1" smtClean="0">
                <a:latin typeface="+mj-lt"/>
                <a:cs typeface="Arial" pitchFamily="34" charset="0"/>
              </a:rPr>
              <a:t>og</a:t>
            </a:r>
            <a:r>
              <a:rPr lang="en-GB" dirty="0" smtClean="0">
                <a:latin typeface="+mj-lt"/>
                <a:cs typeface="Arial" pitchFamily="34" charset="0"/>
              </a:rPr>
              <a:t> </a:t>
            </a:r>
            <a:r>
              <a:rPr lang="en-GB" dirty="0" err="1" smtClean="0">
                <a:latin typeface="+mj-lt"/>
                <a:cs typeface="Arial" pitchFamily="34" charset="0"/>
              </a:rPr>
              <a:t>Milj</a:t>
            </a:r>
            <a:r>
              <a:rPr lang="en-GB" dirty="0" err="1" smtClean="0">
                <a:latin typeface="Calibri"/>
                <a:cs typeface="Arial" pitchFamily="34" charset="0"/>
              </a:rPr>
              <a:t>øf</a:t>
            </a:r>
            <a:r>
              <a:rPr lang="en-GB" dirty="0" err="1" smtClean="0">
                <a:latin typeface="+mj-lt"/>
                <a:cs typeface="Arial" pitchFamily="34" charset="0"/>
              </a:rPr>
              <a:t>orvaltningen</a:t>
            </a:r>
            <a:r>
              <a:rPr lang="en-GB" dirty="0" smtClean="0">
                <a:latin typeface="+mj-lt"/>
                <a:cs typeface="Arial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218" y="2724870"/>
            <a:ext cx="5817697" cy="320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2773363" algn="l"/>
              </a:tabLst>
            </a:pPr>
            <a:r>
              <a:rPr lang="en-GB" sz="2400" dirty="0" smtClean="0">
                <a:latin typeface="+mj-lt"/>
                <a:cs typeface="Arial" pitchFamily="34" charset="0"/>
              </a:rPr>
              <a:t>DESIGN TEAM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773363" algn="l"/>
              </a:tabLst>
            </a:pPr>
            <a:r>
              <a:rPr lang="en-GB" b="1" dirty="0" smtClean="0">
                <a:latin typeface="+mj-lt"/>
                <a:cs typeface="Arial" pitchFamily="34" charset="0"/>
              </a:rPr>
              <a:t>Flint &amp; Neill	</a:t>
            </a:r>
            <a:r>
              <a:rPr lang="en-GB" dirty="0" smtClean="0">
                <a:latin typeface="+mj-lt"/>
                <a:cs typeface="Arial" pitchFamily="34" charset="0"/>
              </a:rPr>
              <a:t>Lead Designer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773363" algn="l"/>
              </a:tabLst>
            </a:pPr>
            <a:r>
              <a:rPr lang="en-GB" b="1" dirty="0" smtClean="0">
                <a:latin typeface="+mj-lt"/>
                <a:cs typeface="Arial" pitchFamily="34" charset="0"/>
              </a:rPr>
              <a:t>Studio </a:t>
            </a:r>
            <a:r>
              <a:rPr lang="en-GB" b="1" dirty="0" err="1" smtClean="0">
                <a:latin typeface="+mj-lt"/>
                <a:cs typeface="Arial" pitchFamily="34" charset="0"/>
              </a:rPr>
              <a:t>Bednarski</a:t>
            </a:r>
            <a:r>
              <a:rPr lang="en-GB" b="1" dirty="0" smtClean="0">
                <a:latin typeface="+mj-lt"/>
                <a:cs typeface="Arial" pitchFamily="34" charset="0"/>
              </a:rPr>
              <a:t>	</a:t>
            </a:r>
            <a:r>
              <a:rPr lang="en-GB" dirty="0" smtClean="0">
                <a:latin typeface="+mj-lt"/>
                <a:cs typeface="Arial" pitchFamily="34" charset="0"/>
              </a:rPr>
              <a:t>Architect</a:t>
            </a:r>
          </a:p>
          <a:p>
            <a:pPr marL="2773363" indent="-2773363">
              <a:spcBef>
                <a:spcPts val="600"/>
              </a:spcBef>
              <a:spcAft>
                <a:spcPts val="600"/>
              </a:spcAft>
              <a:tabLst>
                <a:tab pos="2773363" algn="l"/>
              </a:tabLst>
            </a:pPr>
            <a:r>
              <a:rPr lang="en-GB" b="1" dirty="0" smtClean="0">
                <a:latin typeface="+mj-lt"/>
                <a:cs typeface="Arial" pitchFamily="34" charset="0"/>
              </a:rPr>
              <a:t>COWI</a:t>
            </a:r>
            <a:r>
              <a:rPr lang="en-GB" dirty="0" smtClean="0">
                <a:latin typeface="+mj-lt"/>
                <a:cs typeface="Arial" pitchFamily="34" charset="0"/>
              </a:rPr>
              <a:t>	Geotechnical, Environmental, Marine, Project Support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773363" algn="l"/>
              </a:tabLst>
            </a:pPr>
            <a:r>
              <a:rPr lang="en-GB" b="1" dirty="0" smtClean="0">
                <a:latin typeface="+mj-lt"/>
                <a:cs typeface="Arial" pitchFamily="34" charset="0"/>
              </a:rPr>
              <a:t>Hardesty &amp; Hanover</a:t>
            </a:r>
            <a:r>
              <a:rPr lang="en-GB" dirty="0" smtClean="0">
                <a:latin typeface="+mj-lt"/>
                <a:cs typeface="Arial" pitchFamily="34" charset="0"/>
              </a:rPr>
              <a:t>	Mechanical &amp; Electrical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773363" algn="l"/>
              </a:tabLst>
            </a:pPr>
            <a:r>
              <a:rPr lang="en-GB" b="1" dirty="0" err="1" smtClean="0">
                <a:latin typeface="+mj-lt"/>
                <a:cs typeface="Arial" pitchFamily="34" charset="0"/>
              </a:rPr>
              <a:t>Speirs</a:t>
            </a:r>
            <a:r>
              <a:rPr lang="en-GB" b="1" dirty="0" smtClean="0">
                <a:latin typeface="+mj-lt"/>
                <a:cs typeface="Arial" pitchFamily="34" charset="0"/>
              </a:rPr>
              <a:t> &amp; Major</a:t>
            </a:r>
            <a:r>
              <a:rPr lang="en-GB" dirty="0" smtClean="0">
                <a:latin typeface="+mj-lt"/>
                <a:cs typeface="Arial" pitchFamily="34" charset="0"/>
              </a:rPr>
              <a:t>	Lighting Design</a:t>
            </a:r>
          </a:p>
        </p:txBody>
      </p:sp>
      <p:cxnSp>
        <p:nvCxnSpPr>
          <p:cNvPr id="8" name="Straight Connector 7"/>
          <p:cNvCxnSpPr>
            <a:endCxn id="6" idx="0"/>
          </p:cNvCxnSpPr>
          <p:nvPr/>
        </p:nvCxnSpPr>
        <p:spPr>
          <a:xfrm flipH="1">
            <a:off x="3177067" y="1965166"/>
            <a:ext cx="525503" cy="75970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25667" y="2724869"/>
            <a:ext cx="2593481" cy="32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latin typeface="+mj-lt"/>
                <a:cs typeface="Arial" pitchFamily="34" charset="0"/>
              </a:rPr>
              <a:t>CONTRACTORS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 err="1" smtClean="0">
                <a:latin typeface="+mj-lt"/>
                <a:cs typeface="Arial" pitchFamily="34" charset="0"/>
              </a:rPr>
              <a:t>Pihl</a:t>
            </a:r>
            <a:endParaRPr lang="en-GB" b="1" dirty="0" smtClean="0">
              <a:latin typeface="+mj-lt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b="1" dirty="0" smtClean="0">
              <a:latin typeface="+mj-lt"/>
              <a:cs typeface="Arial" pitchFamily="34" charset="0"/>
            </a:endParaRPr>
          </a:p>
          <a:p>
            <a:pPr marL="179388" indent="-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b="1" dirty="0" err="1" smtClean="0">
                <a:latin typeface="+mj-lt"/>
                <a:cs typeface="Arial" pitchFamily="34" charset="0"/>
              </a:rPr>
              <a:t>Tadarsa</a:t>
            </a:r>
            <a:r>
              <a:rPr lang="en-GB" b="1" dirty="0" smtClean="0">
                <a:latin typeface="+mj-lt"/>
                <a:cs typeface="Arial" pitchFamily="34" charset="0"/>
              </a:rPr>
              <a:t> </a:t>
            </a:r>
            <a:r>
              <a:rPr lang="en-GB" dirty="0" smtClean="0">
                <a:latin typeface="+mj-lt"/>
                <a:cs typeface="Arial" pitchFamily="34" charset="0"/>
              </a:rPr>
              <a:t>(Spain) Steelwork</a:t>
            </a:r>
          </a:p>
          <a:p>
            <a:pPr marL="179388" indent="-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b="1" dirty="0" smtClean="0">
                <a:latin typeface="+mj-lt"/>
                <a:cs typeface="Arial" pitchFamily="34" charset="0"/>
              </a:rPr>
              <a:t>SH Group </a:t>
            </a:r>
            <a:r>
              <a:rPr lang="en-GB" dirty="0" smtClean="0">
                <a:latin typeface="+mj-lt"/>
                <a:cs typeface="Arial" pitchFamily="34" charset="0"/>
              </a:rPr>
              <a:t>Mechanical works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325667" y="1965166"/>
            <a:ext cx="644759" cy="75970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53191" y="3667391"/>
            <a:ext cx="0" cy="409933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40</a:t>
            </a:fld>
            <a:endParaRPr lang="da-DK" dirty="0"/>
          </a:p>
        </p:txBody>
      </p:sp>
      <p:pic>
        <p:nvPicPr>
          <p:cNvPr id="6146" name="Picture 2" descr="C:\Documents and Settings\iptf\My Documents\FN Jobs\1256 Copenhagen footbridge\PHOTOS FROM NETWORK\05.02.13 Site Photos\conduits deck east 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869435"/>
            <a:ext cx="7560000" cy="5051679"/>
          </a:xfrm>
          <a:prstGeom prst="rect">
            <a:avLst/>
          </a:prstGeom>
          <a:noFill/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bridge construction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41</a:t>
            </a:fld>
            <a:endParaRPr lang="da-DK" dirty="0"/>
          </a:p>
        </p:txBody>
      </p:sp>
      <p:pic>
        <p:nvPicPr>
          <p:cNvPr id="5122" name="Picture 2" descr="C:\Documents and Settings\iptf\My Documents\FN Jobs\1256 Copenhagen footbridge\site photos 21-22 March 2013\selection\2013 0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bridge construction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42</a:t>
            </a:fld>
            <a:endParaRPr lang="da-DK" dirty="0"/>
          </a:p>
        </p:txBody>
      </p:sp>
      <p:pic>
        <p:nvPicPr>
          <p:cNvPr id="7170" name="Picture 2" descr="C:\Documents and Settings\iptf\My Documents\FN Jobs\1256 Copenhagen footbridge\site photos 21-22 March 2013\2013 0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bridge construction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43</a:t>
            </a:fld>
            <a:endParaRPr lang="da-DK" dirty="0"/>
          </a:p>
        </p:txBody>
      </p:sp>
      <p:pic>
        <p:nvPicPr>
          <p:cNvPr id="6146" name="Picture 2" descr="C:\Documents and Settings\iptf\My Documents\FN Jobs\1256 Copenhagen footbridge\site photos 21-22 March 2013\selection\2013 0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bridge construction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44</a:t>
            </a:fld>
            <a:endParaRPr lang="da-DK" dirty="0"/>
          </a:p>
        </p:txBody>
      </p:sp>
      <p:pic>
        <p:nvPicPr>
          <p:cNvPr id="7170" name="Picture 2" descr="C:\Documents and Settings\iptf\My Documents\FN Jobs\1256 Copenhagen footbridge\site photos 21-22 March 2013\selection\2013 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bridge construction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45</a:t>
            </a:fld>
            <a:endParaRPr lang="da-DK" dirty="0"/>
          </a:p>
        </p:txBody>
      </p:sp>
      <p:pic>
        <p:nvPicPr>
          <p:cNvPr id="9218" name="Picture 2" descr="C:\Documents and Settings\iptf\My Documents\FN Jobs\1256 Copenhagen footbridge\site photos 21-22 March 2013\selection\2013 0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bridge construction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steel spans</a:t>
            </a:r>
            <a:endParaRPr lang="en-GB" dirty="0"/>
          </a:p>
        </p:txBody>
      </p:sp>
      <p:pic>
        <p:nvPicPr>
          <p:cNvPr id="8" name="Picture Placeholder 7" descr="A. Bridge (Bro Over Inderhavn, Denmark)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60765" y="1965275"/>
            <a:ext cx="7921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b="0" dirty="0" smtClean="0"/>
              <a:t>Fabricated steel box with complex geometry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b="0" dirty="0" smtClean="0"/>
              <a:t>Curved on plan and elevation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Constantly varying cross section</a:t>
            </a:r>
            <a:endParaRPr lang="en-GB" sz="2000" b="0" dirty="0" smtClean="0"/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b="0" dirty="0" smtClean="0"/>
              <a:t>Inner web faceted triangular plates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b="0" dirty="0" smtClean="0"/>
              <a:t>Internal tuned mass dampers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Painted exterior; dehumidified interior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b="0" dirty="0" smtClean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steel girders – key features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AF50ECF0-BE71-43C7-99DA-1C23B21B39D6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A75487-2DED-43CE-88FA-08AAB5D46AC4}" type="slidenum">
              <a:rPr lang="en-GB" smtClean="0"/>
              <a:pPr/>
              <a:t>48</a:t>
            </a:fld>
            <a:endParaRPr lang="en-GB" smtClean="0"/>
          </a:p>
        </p:txBody>
      </p:sp>
      <p:pic>
        <p:nvPicPr>
          <p:cNvPr id="8198" name="Picture 8" descr="FEM IMAGE (1256 - 05.07.10 Steel Box v6)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5536" y="928951"/>
            <a:ext cx="891198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395288" y="2349500"/>
            <a:ext cx="233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75000"/>
              </a:spcBef>
            </a:pPr>
            <a:r>
              <a:rPr lang="en-GB" sz="1600" dirty="0"/>
              <a:t>Diaphragm/Ring Frame</a:t>
            </a: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4140200" y="981075"/>
            <a:ext cx="2339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75000"/>
              </a:spcBef>
            </a:pPr>
            <a:r>
              <a:rPr lang="en-GB" sz="1600"/>
              <a:t>Upstand</a:t>
            </a:r>
          </a:p>
        </p:txBody>
      </p:sp>
      <p:sp>
        <p:nvSpPr>
          <p:cNvPr id="8202" name="Rectangle 7"/>
          <p:cNvSpPr>
            <a:spLocks noChangeArrowheads="1"/>
          </p:cNvSpPr>
          <p:nvPr/>
        </p:nvSpPr>
        <p:spPr bwMode="auto">
          <a:xfrm>
            <a:off x="2840037" y="1628775"/>
            <a:ext cx="2339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75000"/>
              </a:spcBef>
            </a:pPr>
            <a:r>
              <a:rPr lang="en-GB" sz="1600" dirty="0"/>
              <a:t>Bottom Chord</a:t>
            </a: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6300788" y="3500438"/>
            <a:ext cx="23383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75000"/>
              </a:spcBef>
            </a:pPr>
            <a:r>
              <a:rPr lang="en-GB" sz="1600"/>
              <a:t>Track</a:t>
            </a:r>
          </a:p>
        </p:txBody>
      </p:sp>
      <p:sp>
        <p:nvSpPr>
          <p:cNvPr id="8204" name="Rectangle 7"/>
          <p:cNvSpPr>
            <a:spLocks noChangeArrowheads="1"/>
          </p:cNvSpPr>
          <p:nvPr/>
        </p:nvSpPr>
        <p:spPr bwMode="auto">
          <a:xfrm>
            <a:off x="4607423" y="5084763"/>
            <a:ext cx="2339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75000"/>
              </a:spcBef>
            </a:pPr>
            <a:r>
              <a:rPr lang="en-GB" sz="1600" dirty="0" smtClean="0"/>
              <a:t>4 Inclined </a:t>
            </a:r>
            <a:r>
              <a:rPr lang="en-GB" sz="1600" dirty="0"/>
              <a:t>Webs</a:t>
            </a:r>
          </a:p>
        </p:txBody>
      </p:sp>
      <p:cxnSp>
        <p:nvCxnSpPr>
          <p:cNvPr id="8205" name="Straight Arrow Connector 18"/>
          <p:cNvCxnSpPr>
            <a:cxnSpLocks noChangeShapeType="1"/>
          </p:cNvCxnSpPr>
          <p:nvPr/>
        </p:nvCxnSpPr>
        <p:spPr bwMode="auto">
          <a:xfrm rot="16200000" flipH="1">
            <a:off x="1366838" y="3033713"/>
            <a:ext cx="1081087" cy="719137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cxnSp>
        <p:nvCxnSpPr>
          <p:cNvPr id="8206" name="Straight Arrow Connector 20"/>
          <p:cNvCxnSpPr>
            <a:cxnSpLocks noChangeShapeType="1"/>
            <a:stCxn id="8200" idx="2"/>
          </p:cNvCxnSpPr>
          <p:nvPr/>
        </p:nvCxnSpPr>
        <p:spPr bwMode="auto">
          <a:xfrm>
            <a:off x="1565276" y="2933700"/>
            <a:ext cx="918617" cy="135890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7" name="Straight Arrow Connector 23"/>
          <p:cNvCxnSpPr>
            <a:cxnSpLocks noChangeShapeType="1"/>
          </p:cNvCxnSpPr>
          <p:nvPr/>
        </p:nvCxnSpPr>
        <p:spPr bwMode="auto">
          <a:xfrm flipH="1">
            <a:off x="5180012" y="1319213"/>
            <a:ext cx="112713" cy="1173162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8" name="Straight Arrow Connector 25"/>
          <p:cNvCxnSpPr>
            <a:cxnSpLocks noChangeShapeType="1"/>
          </p:cNvCxnSpPr>
          <p:nvPr/>
        </p:nvCxnSpPr>
        <p:spPr bwMode="auto">
          <a:xfrm>
            <a:off x="4010025" y="2000250"/>
            <a:ext cx="1031877" cy="124792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9" name="Straight Arrow Connector 28"/>
          <p:cNvCxnSpPr>
            <a:cxnSpLocks noChangeShapeType="1"/>
            <a:stCxn id="8204" idx="0"/>
          </p:cNvCxnSpPr>
          <p:nvPr/>
        </p:nvCxnSpPr>
        <p:spPr bwMode="auto">
          <a:xfrm flipH="1" flipV="1">
            <a:off x="5183685" y="3933826"/>
            <a:ext cx="593726" cy="1150937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10" name="Straight Arrow Connector 31"/>
          <p:cNvCxnSpPr>
            <a:cxnSpLocks noChangeShapeType="1"/>
            <a:stCxn id="8203" idx="0"/>
          </p:cNvCxnSpPr>
          <p:nvPr/>
        </p:nvCxnSpPr>
        <p:spPr bwMode="auto">
          <a:xfrm rot="16200000" flipV="1">
            <a:off x="6419850" y="2449513"/>
            <a:ext cx="985838" cy="1116012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girder, principal structural elements</a:t>
            </a:r>
            <a:endParaRPr lang="en-GB" dirty="0"/>
          </a:p>
        </p:txBody>
      </p:sp>
      <p:cxnSp>
        <p:nvCxnSpPr>
          <p:cNvPr id="26" name="Straight Arrow Connector 20"/>
          <p:cNvCxnSpPr>
            <a:cxnSpLocks noChangeShapeType="1"/>
            <a:stCxn id="8200" idx="2"/>
          </p:cNvCxnSpPr>
          <p:nvPr/>
        </p:nvCxnSpPr>
        <p:spPr bwMode="auto">
          <a:xfrm>
            <a:off x="1565276" y="2933700"/>
            <a:ext cx="167990" cy="184150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5" name="Straight Arrow Connector 28"/>
          <p:cNvCxnSpPr>
            <a:cxnSpLocks noChangeShapeType="1"/>
          </p:cNvCxnSpPr>
          <p:nvPr/>
        </p:nvCxnSpPr>
        <p:spPr bwMode="auto">
          <a:xfrm flipH="1" flipV="1">
            <a:off x="4353636" y="3717132"/>
            <a:ext cx="1423776" cy="1367632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51A7-5CD3-4B92-9473-A6E78002B38A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3074" name="Picture 2" descr="C:\Documents and Settings\IPTF\My Documents\FN Jobs\1256 Copenhagen footbridge\images\working\1256-Presentation-Image 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00" y="1062548"/>
            <a:ext cx="8640000" cy="1872260"/>
          </a:xfrm>
          <a:prstGeom prst="rect">
            <a:avLst/>
          </a:prstGeom>
          <a:noFill/>
        </p:spPr>
      </p:pic>
      <p:pic>
        <p:nvPicPr>
          <p:cNvPr id="3075" name="Picture 3" descr="C:\Documents and Settings\IPTF\My Documents\FN Jobs\1256 Copenhagen footbridge\images\working\1256-Presentation-Image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00" y="3068950"/>
            <a:ext cx="8640000" cy="3024420"/>
          </a:xfrm>
          <a:prstGeom prst="rect">
            <a:avLst/>
          </a:prstGeom>
          <a:noFill/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3-D model of steel spans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97836" y="2308487"/>
            <a:ext cx="227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  <a:cs typeface="Arial" pitchFamily="34" charset="0"/>
              </a:rPr>
              <a:t>Elevation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7836" y="5401083"/>
            <a:ext cx="227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  <a:cs typeface="Arial" pitchFamily="34" charset="0"/>
              </a:rPr>
              <a:t>Isometric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Site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85986" y="1201541"/>
            <a:ext cx="4238198" cy="178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9824" y="1201541"/>
            <a:ext cx="3885903" cy="178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12"/>
          <a:stretch>
            <a:fillRect/>
          </a:stretch>
        </p:blipFill>
        <p:spPr bwMode="auto">
          <a:xfrm>
            <a:off x="458349" y="3290908"/>
            <a:ext cx="8265835" cy="248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50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 on west steel span</a:t>
            </a:r>
            <a:endParaRPr lang="en-GB" dirty="0"/>
          </a:p>
        </p:txBody>
      </p:sp>
      <p:pic>
        <p:nvPicPr>
          <p:cNvPr id="23554" name="Picture 2" descr="C:\Documents and Settings\iptf\My Documents\FN Jobs\1256 Copenhagen footbridge\1256 - 1401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10" y="1088002"/>
            <a:ext cx="8544297" cy="475725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51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</a:t>
            </a:r>
            <a:endParaRPr lang="en-GB" dirty="0"/>
          </a:p>
        </p:txBody>
      </p:sp>
      <p:pic>
        <p:nvPicPr>
          <p:cNvPr id="19458" name="Picture 2" descr="C:\Documents and Settings\iptf\My Documents\FN Jobs\1256 Copenhagen footbridge\1256 - 1424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94" y="1154244"/>
            <a:ext cx="8362534" cy="43737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62335" y="4659815"/>
            <a:ext cx="17640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  <a:cs typeface="Arial" pitchFamily="34" charset="0"/>
              </a:rPr>
              <a:t>Inner webs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509" y="4809715"/>
            <a:ext cx="161893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  <a:cs typeface="Arial" pitchFamily="34" charset="0"/>
              </a:rPr>
              <a:t>Outer web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5246" y="4859870"/>
            <a:ext cx="161893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  <a:cs typeface="Arial" pitchFamily="34" charset="0"/>
              </a:rPr>
              <a:t>Outer web</a:t>
            </a:r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V="1">
            <a:off x="4944335" y="3792511"/>
            <a:ext cx="882000" cy="867304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0"/>
          </p:cNvCxnSpPr>
          <p:nvPr/>
        </p:nvCxnSpPr>
        <p:spPr>
          <a:xfrm flipH="1" flipV="1">
            <a:off x="3747541" y="3657600"/>
            <a:ext cx="1196794" cy="1002215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0"/>
          </p:cNvCxnSpPr>
          <p:nvPr/>
        </p:nvCxnSpPr>
        <p:spPr>
          <a:xfrm flipH="1" flipV="1">
            <a:off x="7345180" y="3792511"/>
            <a:ext cx="569535" cy="1067359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0"/>
          </p:cNvCxnSpPr>
          <p:nvPr/>
        </p:nvCxnSpPr>
        <p:spPr>
          <a:xfrm flipV="1">
            <a:off x="1436978" y="3522689"/>
            <a:ext cx="586694" cy="128702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C:\Documents and Settings\iptf\My Documents\FN Jobs\1256 Copenhagen footbridge\1256 - 1431_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852" y="5144680"/>
            <a:ext cx="2143593" cy="158895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929390" y="5975968"/>
            <a:ext cx="224160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  <a:cs typeface="Arial" pitchFamily="34" charset="0"/>
              </a:rPr>
              <a:t>Bottom chord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2050194" y="5741233"/>
            <a:ext cx="1467658" cy="234735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</p:cNvCxnSpPr>
          <p:nvPr/>
        </p:nvCxnSpPr>
        <p:spPr>
          <a:xfrm flipV="1">
            <a:off x="2050194" y="4859870"/>
            <a:ext cx="887878" cy="1116098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52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</a:t>
            </a:r>
            <a:endParaRPr lang="en-GB" dirty="0"/>
          </a:p>
        </p:txBody>
      </p:sp>
      <p:pic>
        <p:nvPicPr>
          <p:cNvPr id="19458" name="Picture 2" descr="C:\Documents and Settings\iptf\My Documents\FN Jobs\1256 Copenhagen footbridge\1256 - 1424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94" y="1154244"/>
            <a:ext cx="8362534" cy="43737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7" name="Up Arrow 6"/>
          <p:cNvSpPr/>
          <p:nvPr/>
        </p:nvSpPr>
        <p:spPr>
          <a:xfrm>
            <a:off x="4347147" y="3327817"/>
            <a:ext cx="179882" cy="47968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8" name="Up Arrow 7"/>
          <p:cNvSpPr/>
          <p:nvPr/>
        </p:nvSpPr>
        <p:spPr>
          <a:xfrm>
            <a:off x="5039187" y="3330317"/>
            <a:ext cx="179882" cy="47968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53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Front Roller Support</a:t>
            </a:r>
            <a:endParaRPr lang="en-GB" dirty="0"/>
          </a:p>
        </p:txBody>
      </p:sp>
      <p:pic>
        <p:nvPicPr>
          <p:cNvPr id="10" name="Picture 2" descr="C:\Documents and Settings\iptf\My Documents\FN Jobs\1256 Copenhagen footbridge\1256 - 1424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41802" y="856118"/>
            <a:ext cx="10013718" cy="523739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11" name="Up Arrow 10"/>
          <p:cNvSpPr/>
          <p:nvPr/>
        </p:nvSpPr>
        <p:spPr>
          <a:xfrm>
            <a:off x="2848131" y="3404441"/>
            <a:ext cx="208900" cy="57439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2" name="Up Arrow 11"/>
          <p:cNvSpPr/>
          <p:nvPr/>
        </p:nvSpPr>
        <p:spPr>
          <a:xfrm>
            <a:off x="3675081" y="3406941"/>
            <a:ext cx="208900" cy="57439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713" y="278433"/>
            <a:ext cx="3282371" cy="425758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Left-Right Arrow 12"/>
          <p:cNvSpPr/>
          <p:nvPr/>
        </p:nvSpPr>
        <p:spPr>
          <a:xfrm>
            <a:off x="3162923" y="3274996"/>
            <a:ext cx="382985" cy="164542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54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Section at front roller support position</a:t>
            </a:r>
            <a:endParaRPr lang="en-GB" dirty="0"/>
          </a:p>
        </p:txBody>
      </p:sp>
      <p:pic>
        <p:nvPicPr>
          <p:cNvPr id="18434" name="Picture 2" descr="C:\Documents and Settings\iptf\My Documents\FN Jobs\1256 Copenhagen footbridge\1256 - 1423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19" y="1197588"/>
            <a:ext cx="8640000" cy="46275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" name="Up Arrow 6"/>
          <p:cNvSpPr/>
          <p:nvPr/>
        </p:nvSpPr>
        <p:spPr>
          <a:xfrm>
            <a:off x="4347147" y="3222887"/>
            <a:ext cx="179882" cy="47968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8" name="Up Arrow 7"/>
          <p:cNvSpPr/>
          <p:nvPr/>
        </p:nvSpPr>
        <p:spPr>
          <a:xfrm>
            <a:off x="5039187" y="3225387"/>
            <a:ext cx="179882" cy="47968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9" name="Left-Right Arrow 8"/>
          <p:cNvSpPr/>
          <p:nvPr/>
        </p:nvSpPr>
        <p:spPr>
          <a:xfrm>
            <a:off x="4347149" y="4766872"/>
            <a:ext cx="899410" cy="254833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91042" y="202367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93342" y="204116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55602" y="204366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02872" y="203117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20162" y="203367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26047" y="202367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343337" y="202617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60627" y="204366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92907" y="203117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310197" y="2048662"/>
            <a:ext cx="0" cy="584617"/>
          </a:xfrm>
          <a:prstGeom prst="straightConnector1">
            <a:avLst/>
          </a:prstGeom>
          <a:ln w="25400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ent-Up Arrow 25"/>
          <p:cNvSpPr/>
          <p:nvPr/>
        </p:nvSpPr>
        <p:spPr>
          <a:xfrm rot="10800000">
            <a:off x="1778752" y="4586990"/>
            <a:ext cx="1026820" cy="308860"/>
          </a:xfrm>
          <a:prstGeom prst="bentUpArrow">
            <a:avLst>
              <a:gd name="adj1" fmla="val 8038"/>
              <a:gd name="adj2" fmla="val 33626"/>
              <a:gd name="adj3" fmla="val 4074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28" name="Bent-Up Arrow 27"/>
          <p:cNvSpPr/>
          <p:nvPr/>
        </p:nvSpPr>
        <p:spPr>
          <a:xfrm flipV="1">
            <a:off x="6748067" y="4586990"/>
            <a:ext cx="1026820" cy="323852"/>
          </a:xfrm>
          <a:prstGeom prst="bentUpArrow">
            <a:avLst>
              <a:gd name="adj1" fmla="val 8038"/>
              <a:gd name="adj2" fmla="val 33626"/>
              <a:gd name="adj3" fmla="val 4074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6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55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 section at front roller platform</a:t>
            </a:r>
            <a:endParaRPr lang="en-GB" dirty="0"/>
          </a:p>
        </p:txBody>
      </p:sp>
      <p:pic>
        <p:nvPicPr>
          <p:cNvPr id="22530" name="Picture 2" descr="C:\Documents and Settings\iptf\My Documents\FN Jobs\1256 Copenhagen footbridge\1256 - 1453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470" y="878143"/>
            <a:ext cx="7135223" cy="52163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5231567" y="659567"/>
            <a:ext cx="0" cy="5707063"/>
          </a:xfrm>
          <a:prstGeom prst="line">
            <a:avLst/>
          </a:prstGeom>
          <a:ln w="28575">
            <a:solidFill>
              <a:srgbClr val="FF0000"/>
            </a:solidFill>
            <a:prstDash val="lg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7420131" y="3447738"/>
            <a:ext cx="1109272" cy="34477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65536" y="3672594"/>
            <a:ext cx="152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j-lt"/>
                <a:cs typeface="Arial" pitchFamily="34" charset="0"/>
              </a:rPr>
              <a:t>towards </a:t>
            </a:r>
            <a:r>
              <a:rPr lang="en-GB" dirty="0" err="1" smtClean="0">
                <a:latin typeface="+mj-lt"/>
                <a:cs typeface="Arial" pitchFamily="34" charset="0"/>
              </a:rPr>
              <a:t>midspan</a:t>
            </a:r>
            <a:endParaRPr lang="en-GB" dirty="0" smtClean="0">
              <a:latin typeface="+mj-lt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577365" y="1963714"/>
            <a:ext cx="4582892" cy="3317756"/>
            <a:chOff x="2577365" y="1963714"/>
            <a:chExt cx="4582892" cy="3317756"/>
          </a:xfrm>
        </p:grpSpPr>
        <p:grpSp>
          <p:nvGrpSpPr>
            <p:cNvPr id="19" name="Group 18"/>
            <p:cNvGrpSpPr/>
            <p:nvPr/>
          </p:nvGrpSpPr>
          <p:grpSpPr>
            <a:xfrm>
              <a:off x="2577365" y="1963714"/>
              <a:ext cx="3518201" cy="3312000"/>
              <a:chOff x="2577365" y="1963714"/>
              <a:chExt cx="3518201" cy="3312000"/>
            </a:xfrm>
          </p:grpSpPr>
          <p:sp>
            <p:nvSpPr>
              <p:cNvPr id="10" name="Trapezoid 9"/>
              <p:cNvSpPr/>
              <p:nvPr/>
            </p:nvSpPr>
            <p:spPr>
              <a:xfrm rot="5400000">
                <a:off x="1641365" y="2899714"/>
                <a:ext cx="3312000" cy="1440000"/>
              </a:xfrm>
              <a:prstGeom prst="trapezoid">
                <a:avLst>
                  <a:gd name="adj" fmla="val 5822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11" name="Trapezoid 10"/>
              <p:cNvSpPr/>
              <p:nvPr/>
            </p:nvSpPr>
            <p:spPr>
              <a:xfrm rot="5400000">
                <a:off x="3729975" y="2336830"/>
                <a:ext cx="918000" cy="343218"/>
              </a:xfrm>
              <a:prstGeom prst="trapezoid">
                <a:avLst>
                  <a:gd name="adj" fmla="val 5822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12" name="Trapezoid 11"/>
              <p:cNvSpPr/>
              <p:nvPr/>
            </p:nvSpPr>
            <p:spPr>
              <a:xfrm rot="5400000">
                <a:off x="3729975" y="4559380"/>
                <a:ext cx="918000" cy="343218"/>
              </a:xfrm>
              <a:prstGeom prst="trapezoid">
                <a:avLst>
                  <a:gd name="adj" fmla="val 5822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360583" y="4410270"/>
                <a:ext cx="1728000" cy="77400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60583" y="2079139"/>
                <a:ext cx="1728000" cy="77400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>
                <a:off x="4360584" y="4297339"/>
                <a:ext cx="1727999" cy="108000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16" name="Right Triangle 15"/>
              <p:cNvSpPr/>
              <p:nvPr/>
            </p:nvSpPr>
            <p:spPr>
              <a:xfrm flipV="1">
                <a:off x="4367567" y="2843614"/>
                <a:ext cx="1727999" cy="108000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088582" y="1978003"/>
              <a:ext cx="1064691" cy="870372"/>
              <a:chOff x="6088582" y="1978003"/>
              <a:chExt cx="1064691" cy="87037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088583" y="2079139"/>
                <a:ext cx="178867" cy="764475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1" name="Right Triangle 20"/>
              <p:cNvSpPr/>
              <p:nvPr/>
            </p:nvSpPr>
            <p:spPr>
              <a:xfrm rot="5400000">
                <a:off x="6268050" y="2080975"/>
                <a:ext cx="768000" cy="766800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2" name="Right Triangle 21"/>
              <p:cNvSpPr/>
              <p:nvPr/>
            </p:nvSpPr>
            <p:spPr>
              <a:xfrm rot="10800000" flipV="1">
                <a:off x="6088582" y="1992789"/>
                <a:ext cx="946867" cy="90000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3" name="Right Triangle 22"/>
              <p:cNvSpPr/>
              <p:nvPr/>
            </p:nvSpPr>
            <p:spPr>
              <a:xfrm rot="5400000">
                <a:off x="7044354" y="1979679"/>
                <a:ext cx="110596" cy="107243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flipV="1">
              <a:off x="6095566" y="4410270"/>
              <a:ext cx="1064691" cy="871200"/>
              <a:chOff x="6088582" y="1978003"/>
              <a:chExt cx="1064691" cy="87037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088583" y="2079139"/>
                <a:ext cx="178867" cy="764475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5400000">
                <a:off x="6268050" y="2080975"/>
                <a:ext cx="768000" cy="766800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8" name="Right Triangle 27"/>
              <p:cNvSpPr/>
              <p:nvPr/>
            </p:nvSpPr>
            <p:spPr>
              <a:xfrm rot="10800000" flipV="1">
                <a:off x="6088582" y="1992789"/>
                <a:ext cx="946867" cy="90000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9" name="Right Triangle 28"/>
              <p:cNvSpPr/>
              <p:nvPr/>
            </p:nvSpPr>
            <p:spPr>
              <a:xfrm rot="5400000">
                <a:off x="7044354" y="1979679"/>
                <a:ext cx="110596" cy="107243"/>
              </a:xfrm>
              <a:prstGeom prst="rtTriangle">
                <a:avLst/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smtClean="0"/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2675651" y="1400175"/>
            <a:ext cx="1260000" cy="447675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32" name="Right Arrow 31"/>
          <p:cNvSpPr/>
          <p:nvPr/>
        </p:nvSpPr>
        <p:spPr>
          <a:xfrm flipH="1">
            <a:off x="209859" y="3447738"/>
            <a:ext cx="1139256" cy="34477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372679" y="3672594"/>
            <a:ext cx="152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  <a:cs typeface="Arial" pitchFamily="34" charset="0"/>
              </a:rPr>
              <a:t>towards abutment</a:t>
            </a:r>
          </a:p>
        </p:txBody>
      </p:sp>
      <p:sp>
        <p:nvSpPr>
          <p:cNvPr id="34" name="Up-Down Arrow 33"/>
          <p:cNvSpPr/>
          <p:nvPr/>
        </p:nvSpPr>
        <p:spPr>
          <a:xfrm>
            <a:off x="3087974" y="2608289"/>
            <a:ext cx="449705" cy="2068642"/>
          </a:xfrm>
          <a:prstGeom prst="up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537679" y="3447738"/>
            <a:ext cx="107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j-lt"/>
                <a:cs typeface="Arial" pitchFamily="34" charset="0"/>
              </a:rPr>
              <a:t>STRUT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67273" y="6127631"/>
            <a:ext cx="222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  <a:cs typeface="Arial" pitchFamily="34" charset="0"/>
              </a:rPr>
              <a:t>Centre of front roller support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15874" y="1077009"/>
            <a:ext cx="167117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  <a:cs typeface="Arial" pitchFamily="34" charset="0"/>
              </a:rPr>
              <a:t>Inspection platform</a:t>
            </a:r>
          </a:p>
        </p:txBody>
      </p:sp>
      <p:cxnSp>
        <p:nvCxnSpPr>
          <p:cNvPr id="39" name="Straight Arrow Connector 38"/>
          <p:cNvCxnSpPr>
            <a:stCxn id="37" idx="2"/>
          </p:cNvCxnSpPr>
          <p:nvPr/>
        </p:nvCxnSpPr>
        <p:spPr>
          <a:xfrm flipH="1">
            <a:off x="5728822" y="1723340"/>
            <a:ext cx="1022637" cy="884949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2"/>
          </p:cNvCxnSpPr>
          <p:nvPr/>
        </p:nvCxnSpPr>
        <p:spPr>
          <a:xfrm flipH="1">
            <a:off x="5728822" y="1723340"/>
            <a:ext cx="1022637" cy="2953591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278" y="884421"/>
            <a:ext cx="8755859" cy="5078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sections</a:t>
            </a:r>
            <a:endParaRPr lang="en-GB" dirty="0"/>
          </a:p>
        </p:txBody>
      </p:sp>
      <p:pic>
        <p:nvPicPr>
          <p:cNvPr id="6" name="Picture 2" descr="C:\Documents and Settings\iptf\My Documents\FN Jobs\1256 Copenhagen footbridge\1256 - 1424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21" y="1147963"/>
            <a:ext cx="8494042" cy="4740149"/>
          </a:xfrm>
          <a:prstGeom prst="rect">
            <a:avLst/>
          </a:prstGeom>
          <a:noFill/>
          <a:ln w="1587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278" y="884421"/>
            <a:ext cx="8755859" cy="5078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57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sections</a:t>
            </a:r>
            <a:endParaRPr lang="en-GB" dirty="0"/>
          </a:p>
        </p:txBody>
      </p:sp>
      <p:pic>
        <p:nvPicPr>
          <p:cNvPr id="20482" name="Picture 2" descr="C:\Documents and Settings\iptf\My Documents\FN Jobs\1256 Copenhagen footbridge\1256 - 1425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21" y="1342833"/>
            <a:ext cx="8244000" cy="4300773"/>
          </a:xfrm>
          <a:prstGeom prst="rect">
            <a:avLst/>
          </a:prstGeom>
          <a:noFill/>
          <a:ln w="1587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278" y="884421"/>
            <a:ext cx="8755859" cy="5078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58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sections</a:t>
            </a:r>
            <a:endParaRPr lang="en-GB" dirty="0"/>
          </a:p>
        </p:txBody>
      </p:sp>
      <p:pic>
        <p:nvPicPr>
          <p:cNvPr id="6" name="Picture 2" descr="C:\Documents and Settings\iptf\My Documents\FN Jobs\1256 Copenhagen footbridge\1256 - 1425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94" y="1207923"/>
            <a:ext cx="8210209" cy="4225787"/>
          </a:xfrm>
          <a:prstGeom prst="rect">
            <a:avLst/>
          </a:prstGeom>
          <a:noFill/>
          <a:ln w="15875">
            <a:noFill/>
          </a:ln>
        </p:spPr>
      </p:pic>
      <p:sp>
        <p:nvSpPr>
          <p:cNvPr id="8" name="Rectangle 7"/>
          <p:cNvSpPr/>
          <p:nvPr/>
        </p:nvSpPr>
        <p:spPr>
          <a:xfrm>
            <a:off x="7899817" y="3807502"/>
            <a:ext cx="989350" cy="194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278" y="884421"/>
            <a:ext cx="8755859" cy="5078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59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sections</a:t>
            </a:r>
            <a:endParaRPr lang="en-GB" dirty="0"/>
          </a:p>
        </p:txBody>
      </p:sp>
      <p:pic>
        <p:nvPicPr>
          <p:cNvPr id="21506" name="Picture 2" descr="C:\Documents and Settings\iptf\My Documents\FN Jobs\1256 Copenhagen footbridge\1256 - 1426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03" y="1043033"/>
            <a:ext cx="8172000" cy="3903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Brief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9820" y="1883391"/>
            <a:ext cx="83043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7m wide (4m cycles, 3m pedestrians)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20m x 5.4m clear navigation envelope when bridge closed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45m wide navigation channel (infinite height) when open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Max 4% gradient (max 4.5% permitted on short ramps)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Stringent pedestrian dynamic response criteria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Service vehicle loads in addition to pedestrian loading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Ice and vessel impact loading on piers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Allowance for future sea level rise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278" y="884421"/>
            <a:ext cx="8755859" cy="5078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60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sections</a:t>
            </a:r>
            <a:endParaRPr lang="en-GB" dirty="0"/>
          </a:p>
        </p:txBody>
      </p:sp>
      <p:pic>
        <p:nvPicPr>
          <p:cNvPr id="7" name="Picture 2" descr="C:\Documents and Settings\iptf\My Documents\FN Jobs\1256 Copenhagen footbridge\1256 - 1426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21" y="1167773"/>
            <a:ext cx="8167909" cy="36440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733290" y="3597640"/>
            <a:ext cx="989350" cy="194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78" y="884421"/>
            <a:ext cx="8755859" cy="5078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sections</a:t>
            </a:r>
            <a:endParaRPr lang="en-GB" dirty="0"/>
          </a:p>
        </p:txBody>
      </p:sp>
      <p:pic>
        <p:nvPicPr>
          <p:cNvPr id="25602" name="Picture 2" descr="C:\Documents and Settings\iptf\My Documents\FN Jobs\1256 Copenhagen footbridge\1256 - 1428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600" y="1077833"/>
            <a:ext cx="7812000" cy="3447925"/>
          </a:xfrm>
          <a:prstGeom prst="rect">
            <a:avLst/>
          </a:prstGeom>
          <a:noFill/>
          <a:ln w="1587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8278" y="884421"/>
            <a:ext cx="8755859" cy="5078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  <a:p>
            <a:endParaRPr lang="en-GB" dirty="0" smtClean="0">
              <a:latin typeface="+mj-lt"/>
              <a:cs typeface="Arial" pitchFamily="34" charset="0"/>
            </a:endParaRPr>
          </a:p>
        </p:txBody>
      </p:sp>
      <p:sp>
        <p:nvSpPr>
          <p:cNvPr id="9220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22337C8-B73C-4F51-AACC-8F79267A1538}" type="datetime3">
              <a:rPr lang="en-US" smtClean="0"/>
              <a:pPr/>
              <a:t>9 April 2013</a:t>
            </a:fld>
            <a:endParaRPr lang="en-GB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83EA2D-BBE9-49A0-89C3-066F46E9C44A}" type="slidenum">
              <a:rPr lang="en-GB" smtClean="0"/>
              <a:pPr/>
              <a:t>62</a:t>
            </a:fld>
            <a:endParaRPr lang="en-GB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girder typical sections</a:t>
            </a:r>
            <a:endParaRPr lang="en-GB" dirty="0"/>
          </a:p>
        </p:txBody>
      </p:sp>
      <p:pic>
        <p:nvPicPr>
          <p:cNvPr id="8" name="Picture 2" descr="C:\Documents and Settings\iptf\My Documents\FN Jobs\1256 Copenhagen footbridge\1256 - 1428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600" y="1516484"/>
            <a:ext cx="7848000" cy="3356622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869837" y="3807502"/>
            <a:ext cx="989350" cy="194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2BE7-1212-4E5C-AC0E-BB7A701E53D5}" type="datetime3">
              <a:rPr lang="en-US" smtClean="0"/>
              <a:pPr/>
              <a:t>9 April 2013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223D-E987-498C-AFC7-78C96B067C3D}" type="slidenum">
              <a:rPr lang="en-GB" smtClean="0"/>
              <a:pPr/>
              <a:t>63</a:t>
            </a:fld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8" y="2039901"/>
            <a:ext cx="5002349" cy="27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1" y="4955514"/>
            <a:ext cx="3641985" cy="1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096" y="4955514"/>
            <a:ext cx="5304344" cy="114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538" y="153954"/>
            <a:ext cx="3132078" cy="280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 bwMode="auto">
          <a:xfrm>
            <a:off x="0" y="1052670"/>
            <a:ext cx="4283960" cy="49686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9315" y="1052670"/>
            <a:ext cx="232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Structural faceted web formed from folded panels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>
            <a:stCxn id="22" idx="2"/>
          </p:cNvCxnSpPr>
          <p:nvPr/>
        </p:nvCxnSpPr>
        <p:spPr bwMode="auto">
          <a:xfrm flipH="1">
            <a:off x="3483429" y="1976000"/>
            <a:ext cx="536542" cy="1652571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2" name="Straight Arrow Connector 31"/>
          <p:cNvCxnSpPr>
            <a:stCxn id="22" idx="3"/>
          </p:cNvCxnSpPr>
          <p:nvPr/>
        </p:nvCxnSpPr>
        <p:spPr bwMode="auto">
          <a:xfrm flipV="1">
            <a:off x="5180627" y="1351129"/>
            <a:ext cx="1325584" cy="163206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28" name="Picture 27" descr="FEM IMAGE (1256 I-W Stiffener Stability v6) Eigenvalue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120" y="3057099"/>
            <a:ext cx="3576720" cy="1735602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Inner webs of steel girder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64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fabrication, March 2013</a:t>
            </a:r>
            <a:endParaRPr lang="en-GB" dirty="0"/>
          </a:p>
        </p:txBody>
      </p:sp>
      <p:pic>
        <p:nvPicPr>
          <p:cNvPr id="1026" name="Picture 2" descr="C:\Documents and Settings\iptf\My Documents\FN Jobs\1256 Copenhagen footbridge\PHOTOS FROM NETWORK\SBL Aviles Photos 12.03.13\P12007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044000"/>
            <a:ext cx="8280000" cy="46570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65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fabrication, March 2013</a:t>
            </a:r>
            <a:endParaRPr lang="en-GB" dirty="0"/>
          </a:p>
        </p:txBody>
      </p:sp>
      <p:pic>
        <p:nvPicPr>
          <p:cNvPr id="3074" name="Picture 2" descr="C:\Documents and Settings\iptf\My Documents\FN Jobs\1256 Copenhagen footbridge\PHOTOS FROM NETWORK\SBL Aviles Photos 12.03.13\P12007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044000"/>
            <a:ext cx="8280000" cy="46570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66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fabrication, March 2013</a:t>
            </a:r>
            <a:endParaRPr lang="en-GB" dirty="0"/>
          </a:p>
        </p:txBody>
      </p:sp>
      <p:pic>
        <p:nvPicPr>
          <p:cNvPr id="6146" name="Picture 2" descr="C:\Documents and Settings\iptf\My Documents\FN Jobs\1256 Copenhagen footbridge\PHOTOS FROM NETWORK\SBL Aviles Photos 12.03.13\P12007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044000"/>
            <a:ext cx="8280000" cy="46570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67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fabrication, March 2013</a:t>
            </a:r>
            <a:endParaRPr lang="en-GB" dirty="0"/>
          </a:p>
        </p:txBody>
      </p:sp>
      <p:pic>
        <p:nvPicPr>
          <p:cNvPr id="4098" name="Picture 2" descr="C:\Documents and Settings\iptf\My Documents\FN Jobs\1256 Copenhagen footbridge\PHOTOS FROM NETWORK\SBL Aviles Photos 12.03.13\P12008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044000"/>
            <a:ext cx="8280000" cy="46570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68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Steel fabrication, March 2013</a:t>
            </a:r>
            <a:endParaRPr lang="en-GB" dirty="0"/>
          </a:p>
        </p:txBody>
      </p:sp>
      <p:pic>
        <p:nvPicPr>
          <p:cNvPr id="5122" name="Picture 2" descr="C:\Documents and Settings\iptf\My Documents\FN Jobs\1256 Copenhagen footbridge\PHOTOS FROM NETWORK\SBL Aviles Photos 12.03.13\P12008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044000"/>
            <a:ext cx="8280000" cy="46570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Parapets</a:t>
            </a:r>
            <a:endParaRPr lang="en-GB" dirty="0"/>
          </a:p>
        </p:txBody>
      </p:sp>
      <p:pic>
        <p:nvPicPr>
          <p:cNvPr id="8" name="Picture Placeholder 7" descr="A. Bridge (Bro Over Inderhavn, Denmark)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Placeholder 7" descr="A. Bridge (Bro Over Inderhavn 2, Denmark) 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Concept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51A7-5CD3-4B92-9473-A6E78002B38A}" type="slidenum">
              <a:rPr lang="en-GB" smtClean="0"/>
              <a:pPr/>
              <a:t>70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Havnegade</a:t>
            </a:r>
            <a:r>
              <a:rPr lang="en-GB" dirty="0" smtClean="0"/>
              <a:t> approach</a:t>
            </a:r>
            <a:endParaRPr lang="en-GB" dirty="0"/>
          </a:p>
        </p:txBody>
      </p:sp>
      <p:pic>
        <p:nvPicPr>
          <p:cNvPr id="6" name="Picture 3" descr="3a_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936625"/>
            <a:ext cx="8783638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34925B-AAC2-41A8-BDFE-D89F7AFABC7C}" type="slidenum">
              <a:rPr lang="en-GB"/>
              <a:pPr/>
              <a:t>71</a:t>
            </a:fld>
            <a:endParaRPr lang="en-GB"/>
          </a:p>
        </p:txBody>
      </p:sp>
      <p:pic>
        <p:nvPicPr>
          <p:cNvPr id="19463" name="Picture 7" descr="inderhavnen 20110411 parapet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23" y="1296106"/>
            <a:ext cx="4103203" cy="410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Parapets</a:t>
            </a:r>
            <a:endParaRPr lang="en-GB" dirty="0"/>
          </a:p>
        </p:txBody>
      </p:sp>
      <p:pic>
        <p:nvPicPr>
          <p:cNvPr id="5" name="Picture 8" descr="inderhavnen 20110411 parapet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2" y="1281788"/>
            <a:ext cx="4117521" cy="411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B69AB3-84DB-476E-A812-5298B5782770}" type="slidenum">
              <a:rPr lang="en-GB"/>
              <a:pPr/>
              <a:t>72</a:t>
            </a:fld>
            <a:endParaRPr lang="en-GB"/>
          </a:p>
        </p:txBody>
      </p:sp>
      <p:pic>
        <p:nvPicPr>
          <p:cNvPr id="21511" name="Picture 7" descr="inderhavnen 20110411 parapet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90" y="1304739"/>
            <a:ext cx="4108636" cy="410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8"/>
          <p:cNvSpPr txBox="1">
            <a:spLocks/>
          </p:cNvSpPr>
          <p:nvPr/>
        </p:nvSpPr>
        <p:spPr>
          <a:xfrm>
            <a:off x="419821" y="410309"/>
            <a:ext cx="8304363" cy="689650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Parapets etc.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8" descr="inderhavnen 20110406 parapet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417" y="1304740"/>
            <a:ext cx="4108636" cy="410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73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Parapets fabrication, March 2013</a:t>
            </a:r>
            <a:endParaRPr lang="en-GB" dirty="0"/>
          </a:p>
        </p:txBody>
      </p:sp>
      <p:pic>
        <p:nvPicPr>
          <p:cNvPr id="8194" name="Picture 2" descr="C:\Documents and Settings\iptf\My Documents\FN Jobs\1256 Copenhagen footbridge\PHOTOS FROM NETWORK\SBL Aviles Photos 12.03.13\P12007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936000"/>
            <a:ext cx="8280000" cy="46570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74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Parapets fabrication, March 2013</a:t>
            </a:r>
            <a:endParaRPr lang="en-GB" dirty="0"/>
          </a:p>
        </p:txBody>
      </p:sp>
      <p:pic>
        <p:nvPicPr>
          <p:cNvPr id="10242" name="Picture 2" descr="C:\Documents and Settings\iptf\My Documents\FN Jobs\1256 Copenhagen footbridge\PHOTOS FROM NETWORK\ASB Visit to Tadarsa 29-30.01.13\Tadarsa 17.09.12 0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98063"/>
            <a:ext cx="7560000" cy="500326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75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at Danish Architecture Centre</a:t>
            </a:r>
            <a:endParaRPr lang="en-GB" dirty="0"/>
          </a:p>
        </p:txBody>
      </p:sp>
      <p:pic>
        <p:nvPicPr>
          <p:cNvPr id="14338" name="Picture 2" descr="C:\Documents and Settings\iptf\My Documents\FN Jobs\1256 Copenhagen footbridge\Model at DAC\model 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256" y="831816"/>
            <a:ext cx="7072872" cy="530465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B8B1-9D8F-47E7-80FC-C47B054F040D}" type="datetime4">
              <a:rPr lang="en-US" smtClean="0"/>
              <a:pPr/>
              <a:t>April 9, 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8" name="Picture Placeholder 7" descr="A. Bridge (Bro Over Inderhavn 2, Denmark) .png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" r="214"/>
          <a:stretch>
            <a:fillRect/>
          </a:stretch>
        </p:blipFill>
        <p:spPr/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March 2013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77</a:t>
            </a:fld>
            <a:endParaRPr lang="da-DK" dirty="0"/>
          </a:p>
        </p:txBody>
      </p:sp>
      <p:pic>
        <p:nvPicPr>
          <p:cNvPr id="1026" name="Picture 2" descr="C:\Documents and Settings\iptf\My Documents\FN Jobs\1256 Copenhagen footbridge\site photos 21-22 March 2013\selection\2013 0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4964"/>
            <a:ext cx="7560000" cy="5033472"/>
          </a:xfrm>
          <a:prstGeom prst="rect">
            <a:avLst/>
          </a:prstGeom>
          <a:noFill/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on site, March 2013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78</a:t>
            </a:fld>
            <a:endParaRPr lang="da-DK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on site, March 2013</a:t>
            </a:r>
            <a:endParaRPr lang="en-GB" dirty="0"/>
          </a:p>
        </p:txBody>
      </p:sp>
      <p:pic>
        <p:nvPicPr>
          <p:cNvPr id="7" name="Picture 2" descr="C:\Documents and Settings\iptf\My Documents\FN Jobs\1256 Copenhagen footbridge\site photos 21-22 March 2013\selection\2013 0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79</a:t>
            </a:fld>
            <a:endParaRPr lang="da-DK" dirty="0"/>
          </a:p>
        </p:txBody>
      </p:sp>
      <p:pic>
        <p:nvPicPr>
          <p:cNvPr id="4098" name="Picture 2" descr="C:\Documents and Settings\iptf\My Documents\FN Jobs\1256 Copenhagen footbridge\site photos 21-22 March 2013\selection\2013 0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on site, March 2013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51A7-5CD3-4B92-9473-A6E78002B38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Bridge Closed</a:t>
            </a:r>
            <a:endParaRPr lang="en-GB" dirty="0"/>
          </a:p>
        </p:txBody>
      </p:sp>
      <p:pic>
        <p:nvPicPr>
          <p:cNvPr id="4" name="Picture 4" descr="B1 axo - clos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241948"/>
            <a:ext cx="8832850" cy="462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80</a:t>
            </a:fld>
            <a:endParaRPr lang="da-DK" dirty="0"/>
          </a:p>
        </p:txBody>
      </p:sp>
      <p:pic>
        <p:nvPicPr>
          <p:cNvPr id="8194" name="Picture 2" descr="C:\Documents and Settings\iptf\My Documents\FN Jobs\1256 Copenhagen footbridge\site photos 21-22 March 2013\selection\2013 1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on site, March 2013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81</a:t>
            </a:fld>
            <a:endParaRPr lang="da-DK" dirty="0"/>
          </a:p>
        </p:txBody>
      </p:sp>
      <p:pic>
        <p:nvPicPr>
          <p:cNvPr id="11266" name="Picture 2" descr="C:\Documents and Settings\iptf\My Documents\FN Jobs\1256 Copenhagen footbridge\site photos 21-22 March 2013\selection\2013 1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936000"/>
            <a:ext cx="7560000" cy="5033472"/>
          </a:xfrm>
          <a:prstGeom prst="rect">
            <a:avLst/>
          </a:prstGeom>
          <a:noFill/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on site, March 2013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C6E8-5933-4D30-8E19-818A6FD550C8}" type="datetime4">
              <a:rPr lang="en-US" smtClean="0"/>
              <a:pPr/>
              <a:t>April 9, 2013</a:t>
            </a:fld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82</a:t>
            </a:fld>
            <a:endParaRPr lang="da-D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of steel fabrication, March 2013</a:t>
            </a:r>
            <a:endParaRPr lang="en-GB" dirty="0"/>
          </a:p>
        </p:txBody>
      </p:sp>
      <p:pic>
        <p:nvPicPr>
          <p:cNvPr id="1026" name="Picture 2" descr="C:\Documents and Settings\iptf\Desktop\Tadarsa 17.09.12 0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058" y="916688"/>
            <a:ext cx="6698975" cy="50035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51A7-5CD3-4B92-9473-A6E78002B38A}" type="slidenum">
              <a:rPr lang="en-GB" smtClean="0"/>
              <a:pPr/>
              <a:t>83</a:t>
            </a:fld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22" y="1199058"/>
            <a:ext cx="8175618" cy="467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51A7-5CD3-4B92-9473-A6E78002B38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Bridge Open</a:t>
            </a:r>
            <a:endParaRPr lang="en-GB" dirty="0"/>
          </a:p>
        </p:txBody>
      </p:sp>
      <p:pic>
        <p:nvPicPr>
          <p:cNvPr id="4" name="Picture 5" descr="B1 axo -ope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1303155"/>
            <a:ext cx="8215313" cy="44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4_3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ortalAuthor xmlns="http://schemas.microsoft.com/sharepoint/v3/fields">Louise Duval</PortalAuthor>
    <Business_x0020_Process xmlns="http://schemas.microsoft.com/sharepoint/v3/fields" xsi:nil="true"/>
    <Audience xmlns="http://schemas.microsoft.com/sharepoint/v3" xsi:nil="true"/>
    <Organisation_x0020_Type xmlns="http://schemas.microsoft.com/sharepoint/v3/fields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ile, Organisation" ma:contentTypeID="0x0101000DD098BE9899426A8B0406C5EF9CA50A030100481CAA1BD4602748B2D11875B85F4D93" ma:contentTypeVersion="1" ma:contentTypeDescription="" ma:contentTypeScope="" ma:versionID="75404551ed1a3f140811fab8bbd16d11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2ba09f9b354452edc77a445056849f15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PortalAuthor" minOccurs="0"/>
                <xsd:element ref="ns2:Business_x0020_Process" minOccurs="0"/>
                <xsd:element ref="ns1:Audience" minOccurs="0"/>
                <xsd:element ref="ns2:Organisation_x0020_Typ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Audience" ma:index="10" nillable="true" ma:displayName="Target Audiences" ma:description="" ma:internalName="Audienc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PortalAuthor" ma:index="8" nillable="true" ma:displayName="Author" ma:internalName="PortalAuthor">
      <xsd:simpleType>
        <xsd:restriction base="dms:Text">
          <xsd:maxLength value="255"/>
        </xsd:restriction>
      </xsd:simpleType>
    </xsd:element>
    <xsd:element name="Business_x0020_Process" ma:index="9" nillable="true" ma:displayName="Business Process" ma:default="" ma:format="Dropdown" ma:internalName="Business_x0020_Process">
      <xsd:simpleType>
        <xsd:restriction base="dms:Choice">
          <xsd:enumeration value="None"/>
          <xsd:enumeration value="Management"/>
          <xsd:enumeration value="People"/>
          <xsd:enumeration value="Support"/>
          <xsd:enumeration value="Sales"/>
          <xsd:enumeration value="Projects"/>
        </xsd:restriction>
      </xsd:simpleType>
    </xsd:element>
    <xsd:element name="Organisation_x0020_Type" ma:index="11" nillable="true" ma:displayName="Organisation Type" ma:internalName="Organisation_x0020_Type">
      <xsd:simpleType>
        <xsd:restriction base="dms:Choice">
          <xsd:enumeration value="A"/>
          <xsd:enumeration value="B"/>
          <xsd:enumeration value="C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4116CD9-93AB-4449-8F28-13C12A926386}">
  <ds:schemaRefs>
    <ds:schemaRef ds:uri="http://schemas.microsoft.com/office/2006/metadata/properties"/>
    <ds:schemaRef ds:uri="http://schemas.microsoft.com/sharepoint/v3/field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987399A-DC1C-40C4-8B3E-9A4D0D8CF5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2D1F7-AB25-4176-92AE-FD45BD8F0E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4_3</Template>
  <TotalTime>4862</TotalTime>
  <Words>814</Words>
  <Application>Microsoft Office PowerPoint</Application>
  <PresentationFormat>On-screen Show (4:3)</PresentationFormat>
  <Paragraphs>463</Paragraphs>
  <Slides>83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Presentation 4_3</vt:lpstr>
      <vt:lpstr>DANSK BRODAG 2013  </vt:lpstr>
      <vt:lpstr>Introduction</vt:lpstr>
      <vt:lpstr>Bridge Location</vt:lpstr>
      <vt:lpstr>Who's who</vt:lpstr>
      <vt:lpstr>The Site</vt:lpstr>
      <vt:lpstr>The Brief</vt:lpstr>
      <vt:lpstr>Concept</vt:lpstr>
      <vt:lpstr>Bridge Closed</vt:lpstr>
      <vt:lpstr>Bridge Open</vt:lpstr>
      <vt:lpstr>Plan, Bridge Open and Closed</vt:lpstr>
      <vt:lpstr>Bridge concept</vt:lpstr>
      <vt:lpstr>Bridge concept</vt:lpstr>
      <vt:lpstr>Bridge concept</vt:lpstr>
      <vt:lpstr>General Cross Section</vt:lpstr>
      <vt:lpstr>Long Section, Bridge Closed and Open</vt:lpstr>
      <vt:lpstr>Long Section, Bridge Closed and Open</vt:lpstr>
      <vt:lpstr>Model at Danish Architecture Centre</vt:lpstr>
      <vt:lpstr>Model at Danish Architecture Centre</vt:lpstr>
      <vt:lpstr>Model at Danish Architecture Centre</vt:lpstr>
      <vt:lpstr>Model at Danish Architecture Centre</vt:lpstr>
      <vt:lpstr>Operation</vt:lpstr>
      <vt:lpstr>Model at DAC</vt:lpstr>
      <vt:lpstr>Operating System</vt:lpstr>
      <vt:lpstr>Bridge Operation (competition stage)</vt:lpstr>
      <vt:lpstr>Principal Machinery Components</vt:lpstr>
      <vt:lpstr>Principal Machinery Components</vt:lpstr>
      <vt:lpstr>Principal Machinery Components</vt:lpstr>
      <vt:lpstr>Principal Machinery Components</vt:lpstr>
      <vt:lpstr>Principal Machinery Components</vt:lpstr>
      <vt:lpstr>Segregated pedestrians and cyclists</vt:lpstr>
      <vt:lpstr>West abutment</vt:lpstr>
      <vt:lpstr>East abutment</vt:lpstr>
      <vt:lpstr>Transition Zone</vt:lpstr>
      <vt:lpstr>Cycling Test for Transition Geometry</vt:lpstr>
      <vt:lpstr>Fixed concrete spans</vt:lpstr>
      <vt:lpstr>Fixed concrete spans – key features</vt:lpstr>
      <vt:lpstr>Typical Section Through Concrete Box</vt:lpstr>
      <vt:lpstr>Concrete sample panel</vt:lpstr>
      <vt:lpstr>Concrete sample panel</vt:lpstr>
      <vt:lpstr>Concrete bridge construction</vt:lpstr>
      <vt:lpstr>Concrete bridge construction</vt:lpstr>
      <vt:lpstr>Concrete bridge construction</vt:lpstr>
      <vt:lpstr>Concrete bridge construction</vt:lpstr>
      <vt:lpstr>Concrete bridge construction</vt:lpstr>
      <vt:lpstr>Concrete bridge construction</vt:lpstr>
      <vt:lpstr>Moving steel spans</vt:lpstr>
      <vt:lpstr>Moving steel girders – key features</vt:lpstr>
      <vt:lpstr>Steel girder, principal structural elements</vt:lpstr>
      <vt:lpstr>3-D model of steel spans</vt:lpstr>
      <vt:lpstr>Plan on west steel span</vt:lpstr>
      <vt:lpstr>Steel girder typical section</vt:lpstr>
      <vt:lpstr>Steel girder typical section</vt:lpstr>
      <vt:lpstr>Front Roller Support</vt:lpstr>
      <vt:lpstr>Section at front roller support position</vt:lpstr>
      <vt:lpstr>Plan section at front roller platform</vt:lpstr>
      <vt:lpstr>Steel girder typical sections</vt:lpstr>
      <vt:lpstr>Steel girder typical sections</vt:lpstr>
      <vt:lpstr>Steel girder typical sections</vt:lpstr>
      <vt:lpstr>Steel girder typical sections</vt:lpstr>
      <vt:lpstr>Steel girder typical sections</vt:lpstr>
      <vt:lpstr>Steel girder typical sections</vt:lpstr>
      <vt:lpstr>Steel girder typical sections</vt:lpstr>
      <vt:lpstr>Inner webs of steel girder</vt:lpstr>
      <vt:lpstr>Steel fabrication, March 2013</vt:lpstr>
      <vt:lpstr>Steel fabrication, March 2013</vt:lpstr>
      <vt:lpstr>Steel fabrication, March 2013</vt:lpstr>
      <vt:lpstr>Steel fabrication, March 2013</vt:lpstr>
      <vt:lpstr>Steel fabrication, March 2013</vt:lpstr>
      <vt:lpstr>Parapets</vt:lpstr>
      <vt:lpstr>Havnegade approach</vt:lpstr>
      <vt:lpstr>Parapets</vt:lpstr>
      <vt:lpstr>PowerPoint Presentation</vt:lpstr>
      <vt:lpstr>Parapets fabrication, March 2013</vt:lpstr>
      <vt:lpstr>Parapets fabrication, March 2013</vt:lpstr>
      <vt:lpstr>Model at Danish Architecture Centre</vt:lpstr>
      <vt:lpstr>Progress March 2013</vt:lpstr>
      <vt:lpstr>Progress on site, March 2013</vt:lpstr>
      <vt:lpstr>Progress on site, March 2013</vt:lpstr>
      <vt:lpstr>Progress on site, March 2013</vt:lpstr>
      <vt:lpstr>Progress on site, March 2013</vt:lpstr>
      <vt:lpstr>Progress on site, March 2013</vt:lpstr>
      <vt:lpstr>Progress of steel fabrication, March 2013</vt:lpstr>
      <vt:lpstr>Thank you</vt:lpstr>
    </vt:vector>
  </TitlesOfParts>
  <Company>COWI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Ian Firth</dc:creator>
  <cp:lastModifiedBy>Søren Grubbe Nielsen (SGN)</cp:lastModifiedBy>
  <cp:revision>41</cp:revision>
  <dcterms:created xsi:type="dcterms:W3CDTF">2013-03-20T17:13:56Z</dcterms:created>
  <dcterms:modified xsi:type="dcterms:W3CDTF">2013-04-09T21:32:57Z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  <property fmtid="{D5CDD505-2E9C-101B-9397-08002B2CF9AE}" pid="8" name="ContentTypeId">
    <vt:lpwstr>0x0101000DD098BE9899426A8B0406C5EF9CA50A030100481CAA1BD4602748B2D11875B85F4D93</vt:lpwstr>
  </property>
  <property fmtid="{D5CDD505-2E9C-101B-9397-08002B2CF9AE}" pid="9" name="Phase">
    <vt:lpwstr>Precontracted</vt:lpwstr>
  </property>
</Properties>
</file>